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12.xml" ContentType="application/vnd.openxmlformats-officedocument.drawingml.diagramData+xml"/>
  <Override PartName="/ppt/diagrams/data13.xml" ContentType="application/vnd.openxmlformats-officedocument.drawingml.diagramData+xml"/>
  <Override PartName="/ppt/diagrams/data14.xml" ContentType="application/vnd.openxmlformats-officedocument.drawingml.diagramData+xml"/>
  <Override PartName="/ppt/diagrams/data15.xml" ContentType="application/vnd.openxmlformats-officedocument.drawingml.diagramData+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colors8.xml" ContentType="application/vnd.openxmlformats-officedocument.drawingml.diagramColors+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rawing8.xml" ContentType="application/vnd.ms-office.drawingml.diagramDrawing+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rawing7.xml" ContentType="application/vnd.ms-office.drawingml.diagramDrawing+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layout9.xml" ContentType="application/vnd.openxmlformats-officedocument.drawingml.diagramLayout+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colors7.xml" ContentType="application/vnd.openxmlformats-officedocument.drawingml.diagramColors+xml"/>
  <Override PartName="/ppt/diagrams/quickStyle7.xml" ContentType="application/vnd.openxmlformats-officedocument.drawingml.diagramStyle+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layout8.xml" ContentType="application/vnd.openxmlformats-officedocument.drawingml.diagramLayout+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layout7.xml" ContentType="application/vnd.openxmlformats-officedocument.drawingml.diagramLayout+xml"/>
  <Override PartName="/ppt/theme/theme1.xml" ContentType="application/vnd.openxmlformats-officedocument.theme+xml"/>
  <Override PartName="/ppt/diagrams/quickStyle8.xml" ContentType="application/vnd.openxmlformats-officedocument.drawingml.diagramStyl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sldIdLst>
    <p:sldId id="257" r:id="rId2"/>
    <p:sldId id="258" r:id="rId3"/>
    <p:sldId id="282" r:id="rId4"/>
    <p:sldId id="270" r:id="rId5"/>
    <p:sldId id="271" r:id="rId6"/>
    <p:sldId id="263" r:id="rId7"/>
    <p:sldId id="272" r:id="rId8"/>
    <p:sldId id="265" r:id="rId9"/>
    <p:sldId id="273" r:id="rId10"/>
    <p:sldId id="266" r:id="rId11"/>
    <p:sldId id="274" r:id="rId12"/>
    <p:sldId id="267" r:id="rId13"/>
    <p:sldId id="268" r:id="rId14"/>
    <p:sldId id="276" r:id="rId15"/>
    <p:sldId id="277" r:id="rId16"/>
    <p:sldId id="278" r:id="rId17"/>
    <p:sldId id="279" r:id="rId18"/>
    <p:sldId id="269" r:id="rId19"/>
    <p:sldId id="280" r:id="rId20"/>
    <p:sldId id="281" r:id="rId21"/>
    <p:sldId id="283" r:id="rId22"/>
    <p:sldId id="284" r:id="rId23"/>
    <p:sldId id="285" r:id="rId24"/>
    <p:sldId id="286" r:id="rId25"/>
    <p:sldId id="287" r:id="rId26"/>
    <p:sldId id="288" r:id="rId27"/>
    <p:sldId id="289" r:id="rId28"/>
    <p:sldId id="290" r:id="rId29"/>
    <p:sldId id="291" r:id="rId30"/>
    <p:sldId id="292" r:id="rId31"/>
    <p:sldId id="293" r:id="rId32"/>
    <p:sldId id="294" r:id="rId33"/>
    <p:sldId id="295" r:id="rId34"/>
    <p:sldId id="296" r:id="rId35"/>
    <p:sldId id="298" r:id="rId36"/>
    <p:sldId id="299" r:id="rId37"/>
    <p:sldId id="300" r:id="rId38"/>
    <p:sldId id="301" r:id="rId39"/>
    <p:sldId id="302" r:id="rId40"/>
    <p:sldId id="303" r:id="rId41"/>
    <p:sldId id="304" r:id="rId42"/>
    <p:sldId id="305" r:id="rId43"/>
    <p:sldId id="306" r:id="rId44"/>
    <p:sldId id="307" r:id="rId45"/>
    <p:sldId id="308" r:id="rId46"/>
    <p:sldId id="309" r:id="rId47"/>
    <p:sldId id="310" r:id="rId48"/>
    <p:sldId id="311" r:id="rId49"/>
    <p:sldId id="312" r:id="rId50"/>
    <p:sldId id="313" r:id="rId51"/>
    <p:sldId id="314" r:id="rId52"/>
    <p:sldId id="315"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1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A7DC4"/>
    <a:srgbClr val="032293"/>
    <a:srgbClr val="BBF7C6"/>
    <a:srgbClr val="1D8FD1"/>
    <a:srgbClr val="DEEBF7"/>
    <a:srgbClr val="E4F4FF"/>
    <a:srgbClr val="EAF8FE"/>
    <a:srgbClr val="F0F4FF"/>
    <a:srgbClr val="F8FB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647" autoAdjust="0"/>
    <p:restoredTop sz="94660"/>
  </p:normalViewPr>
  <p:slideViewPr>
    <p:cSldViewPr snapToGrid="0">
      <p:cViewPr varScale="1">
        <p:scale>
          <a:sx n="72" d="100"/>
          <a:sy n="72" d="100"/>
        </p:scale>
        <p:origin x="348" y="78"/>
      </p:cViewPr>
      <p:guideLst>
        <p:guide orient="horz" pos="381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ustomXml" Target="../customXml/item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ustomXml" Target="../customXml/item2.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7ECB03-2948-4EFE-8E67-25A693CCBC37}"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DF3FC3B2-5AF6-4CF9-9B07-E0A1BB80E62C}" type="pres">
      <dgm:prSet presAssocID="{9C7ECB03-2948-4EFE-8E67-25A693CCBC37}" presName="Name0" presStyleCnt="0">
        <dgm:presLayoutVars>
          <dgm:chPref val="3"/>
          <dgm:dir/>
          <dgm:animLvl val="lvl"/>
          <dgm:resizeHandles/>
        </dgm:presLayoutVars>
      </dgm:prSet>
      <dgm:spPr/>
    </dgm:pt>
  </dgm:ptLst>
  <dgm:cxnLst>
    <dgm:cxn modelId="{7AB81C10-B76E-4DCD-B70E-6C81B3401A3A}" type="presOf" srcId="{9C7ECB03-2948-4EFE-8E67-25A693CCBC37}" destId="{DF3FC3B2-5AF6-4CF9-9B07-E0A1BB80E62C}"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8B4ACD0-7FF1-481D-AADA-0D303A87B5E5}"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FF3E1CA7-6272-442D-9DE1-82E4BD415CDC}">
      <dgm:prSet/>
      <dgm:spPr/>
      <dgm:t>
        <a:bodyPr/>
        <a:lstStyle/>
        <a:p>
          <a:endParaRPr lang="en-US" dirty="0"/>
        </a:p>
      </dgm:t>
    </dgm:pt>
    <dgm:pt modelId="{77583A5B-CDF3-4143-8826-60D367A547AA}" type="parTrans" cxnId="{CC199C1C-0FE8-4AD9-AEF4-26A9F28C930A}">
      <dgm:prSet/>
      <dgm:spPr/>
      <dgm:t>
        <a:bodyPr/>
        <a:lstStyle/>
        <a:p>
          <a:endParaRPr lang="en-US"/>
        </a:p>
      </dgm:t>
    </dgm:pt>
    <dgm:pt modelId="{5997FA03-0756-447C-8D07-B722FB6BEAF7}" type="sibTrans" cxnId="{CC199C1C-0FE8-4AD9-AEF4-26A9F28C930A}">
      <dgm:prSet/>
      <dgm:spPr/>
      <dgm:t>
        <a:bodyPr/>
        <a:lstStyle/>
        <a:p>
          <a:endParaRPr lang="en-US"/>
        </a:p>
      </dgm:t>
    </dgm:pt>
    <dgm:pt modelId="{0809C966-9507-428E-BE2C-A3315D6CD919}">
      <dgm:prSet/>
      <dgm:spPr/>
      <dgm:t>
        <a:bodyPr/>
        <a:lstStyle/>
        <a:p>
          <a:pPr>
            <a:buFontTx/>
            <a:buNone/>
          </a:pPr>
          <a:r>
            <a:rPr lang="en-US" dirty="0">
              <a:solidFill>
                <a:schemeClr val="tx2">
                  <a:lumMod val="50000"/>
                </a:schemeClr>
              </a:solidFill>
            </a:rPr>
            <a:t>Matching series of range of characters</a:t>
          </a:r>
        </a:p>
      </dgm:t>
    </dgm:pt>
    <dgm:pt modelId="{73FFB075-0F52-49A4-9AA2-0DC459DFC351}" type="parTrans" cxnId="{8FF7BDD1-E79C-4560-9DFA-63CFC8F12213}">
      <dgm:prSet/>
      <dgm:spPr/>
      <dgm:t>
        <a:bodyPr/>
        <a:lstStyle/>
        <a:p>
          <a:endParaRPr lang="en-US"/>
        </a:p>
      </dgm:t>
    </dgm:pt>
    <dgm:pt modelId="{D3AF2EA9-5E65-4757-A6C9-BD768C0F7A17}" type="sibTrans" cxnId="{8FF7BDD1-E79C-4560-9DFA-63CFC8F12213}">
      <dgm:prSet/>
      <dgm:spPr/>
      <dgm:t>
        <a:bodyPr/>
        <a:lstStyle/>
        <a:p>
          <a:endParaRPr lang="en-US"/>
        </a:p>
      </dgm:t>
    </dgm:pt>
    <dgm:pt modelId="{0B08DB5F-15B7-4A99-93AB-7B21E7E44779}" type="pres">
      <dgm:prSet presAssocID="{88B4ACD0-7FF1-481D-AADA-0D303A87B5E5}" presName="linearFlow" presStyleCnt="0">
        <dgm:presLayoutVars>
          <dgm:dir/>
          <dgm:animLvl val="lvl"/>
          <dgm:resizeHandles val="exact"/>
        </dgm:presLayoutVars>
      </dgm:prSet>
      <dgm:spPr/>
    </dgm:pt>
    <dgm:pt modelId="{9ABAA730-A98A-4FF9-8590-F2BC11EEBA34}" type="pres">
      <dgm:prSet presAssocID="{FF3E1CA7-6272-442D-9DE1-82E4BD415CDC}" presName="composite" presStyleCnt="0"/>
      <dgm:spPr/>
    </dgm:pt>
    <dgm:pt modelId="{F22A262E-7576-47BC-B6CF-6D5374955768}" type="pres">
      <dgm:prSet presAssocID="{FF3E1CA7-6272-442D-9DE1-82E4BD415CDC}" presName="parentText" presStyleLbl="alignNode1" presStyleIdx="0" presStyleCnt="1">
        <dgm:presLayoutVars>
          <dgm:chMax val="1"/>
          <dgm:bulletEnabled val="1"/>
        </dgm:presLayoutVars>
      </dgm:prSet>
      <dgm:spPr/>
    </dgm:pt>
    <dgm:pt modelId="{842A10BD-F18D-45AF-9C30-386FC1525E7D}" type="pres">
      <dgm:prSet presAssocID="{FF3E1CA7-6272-442D-9DE1-82E4BD415CDC}" presName="descendantText" presStyleLbl="alignAcc1" presStyleIdx="0" presStyleCnt="1">
        <dgm:presLayoutVars>
          <dgm:bulletEnabled val="1"/>
        </dgm:presLayoutVars>
      </dgm:prSet>
      <dgm:spPr/>
    </dgm:pt>
  </dgm:ptLst>
  <dgm:cxnLst>
    <dgm:cxn modelId="{BCEADF12-7D3D-49D6-A948-31D5D79350B2}" type="presOf" srcId="{FF3E1CA7-6272-442D-9DE1-82E4BD415CDC}" destId="{F22A262E-7576-47BC-B6CF-6D5374955768}" srcOrd="0" destOrd="0" presId="urn:microsoft.com/office/officeart/2005/8/layout/chevron2"/>
    <dgm:cxn modelId="{CC199C1C-0FE8-4AD9-AEF4-26A9F28C930A}" srcId="{88B4ACD0-7FF1-481D-AADA-0D303A87B5E5}" destId="{FF3E1CA7-6272-442D-9DE1-82E4BD415CDC}" srcOrd="0" destOrd="0" parTransId="{77583A5B-CDF3-4143-8826-60D367A547AA}" sibTransId="{5997FA03-0756-447C-8D07-B722FB6BEAF7}"/>
    <dgm:cxn modelId="{0E5FCCA2-3604-44CD-9FEA-B91FBEA7FE86}" type="presOf" srcId="{88B4ACD0-7FF1-481D-AADA-0D303A87B5E5}" destId="{0B08DB5F-15B7-4A99-93AB-7B21E7E44779}" srcOrd="0" destOrd="0" presId="urn:microsoft.com/office/officeart/2005/8/layout/chevron2"/>
    <dgm:cxn modelId="{60EF0FC6-6F20-428F-BD00-F4C00014B3DD}" type="presOf" srcId="{0809C966-9507-428E-BE2C-A3315D6CD919}" destId="{842A10BD-F18D-45AF-9C30-386FC1525E7D}" srcOrd="0" destOrd="0" presId="urn:microsoft.com/office/officeart/2005/8/layout/chevron2"/>
    <dgm:cxn modelId="{8FF7BDD1-E79C-4560-9DFA-63CFC8F12213}" srcId="{FF3E1CA7-6272-442D-9DE1-82E4BD415CDC}" destId="{0809C966-9507-428E-BE2C-A3315D6CD919}" srcOrd="0" destOrd="0" parTransId="{73FFB075-0F52-49A4-9AA2-0DC459DFC351}" sibTransId="{D3AF2EA9-5E65-4757-A6C9-BD768C0F7A17}"/>
    <dgm:cxn modelId="{5B7A2DDC-3B9B-40C1-827C-0175BFCF3E6B}" type="presParOf" srcId="{0B08DB5F-15B7-4A99-93AB-7B21E7E44779}" destId="{9ABAA730-A98A-4FF9-8590-F2BC11EEBA34}" srcOrd="0" destOrd="0" presId="urn:microsoft.com/office/officeart/2005/8/layout/chevron2"/>
    <dgm:cxn modelId="{94CD5FDA-FE21-432F-A59D-53C37D78A79D}" type="presParOf" srcId="{9ABAA730-A98A-4FF9-8590-F2BC11EEBA34}" destId="{F22A262E-7576-47BC-B6CF-6D5374955768}" srcOrd="0" destOrd="0" presId="urn:microsoft.com/office/officeart/2005/8/layout/chevron2"/>
    <dgm:cxn modelId="{EC0266FE-8C15-47FF-824B-F8B720BFC0A4}" type="presParOf" srcId="{9ABAA730-A98A-4FF9-8590-F2BC11EEBA34}" destId="{842A10BD-F18D-45AF-9C30-386FC1525E7D}"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8B4ACD0-7FF1-481D-AADA-0D303A87B5E5}"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FF3E1CA7-6272-442D-9DE1-82E4BD415CDC}">
      <dgm:prSet/>
      <dgm:spPr/>
      <dgm:t>
        <a:bodyPr/>
        <a:lstStyle/>
        <a:p>
          <a:endParaRPr lang="en-US" dirty="0"/>
        </a:p>
      </dgm:t>
    </dgm:pt>
    <dgm:pt modelId="{77583A5B-CDF3-4143-8826-60D367A547AA}" type="parTrans" cxnId="{CC199C1C-0FE8-4AD9-AEF4-26A9F28C930A}">
      <dgm:prSet/>
      <dgm:spPr/>
      <dgm:t>
        <a:bodyPr/>
        <a:lstStyle/>
        <a:p>
          <a:endParaRPr lang="en-US"/>
        </a:p>
      </dgm:t>
    </dgm:pt>
    <dgm:pt modelId="{5997FA03-0756-447C-8D07-B722FB6BEAF7}" type="sibTrans" cxnId="{CC199C1C-0FE8-4AD9-AEF4-26A9F28C930A}">
      <dgm:prSet/>
      <dgm:spPr/>
      <dgm:t>
        <a:bodyPr/>
        <a:lstStyle/>
        <a:p>
          <a:endParaRPr lang="en-US"/>
        </a:p>
      </dgm:t>
    </dgm:pt>
    <dgm:pt modelId="{0809C966-9507-428E-BE2C-A3315D6CD919}">
      <dgm:prSet/>
      <dgm:spPr/>
      <dgm:t>
        <a:bodyPr/>
        <a:lstStyle/>
        <a:p>
          <a:pPr>
            <a:buFontTx/>
            <a:buNone/>
          </a:pPr>
          <a:r>
            <a:rPr lang="en-US" dirty="0">
              <a:solidFill>
                <a:schemeClr val="tx2">
                  <a:lumMod val="50000"/>
                </a:schemeClr>
              </a:solidFill>
            </a:rPr>
            <a:t>Matching series of range of characters</a:t>
          </a:r>
        </a:p>
      </dgm:t>
    </dgm:pt>
    <dgm:pt modelId="{73FFB075-0F52-49A4-9AA2-0DC459DFC351}" type="parTrans" cxnId="{8FF7BDD1-E79C-4560-9DFA-63CFC8F12213}">
      <dgm:prSet/>
      <dgm:spPr/>
      <dgm:t>
        <a:bodyPr/>
        <a:lstStyle/>
        <a:p>
          <a:endParaRPr lang="en-US"/>
        </a:p>
      </dgm:t>
    </dgm:pt>
    <dgm:pt modelId="{D3AF2EA9-5E65-4757-A6C9-BD768C0F7A17}" type="sibTrans" cxnId="{8FF7BDD1-E79C-4560-9DFA-63CFC8F12213}">
      <dgm:prSet/>
      <dgm:spPr/>
      <dgm:t>
        <a:bodyPr/>
        <a:lstStyle/>
        <a:p>
          <a:endParaRPr lang="en-US"/>
        </a:p>
      </dgm:t>
    </dgm:pt>
    <dgm:pt modelId="{0B08DB5F-15B7-4A99-93AB-7B21E7E44779}" type="pres">
      <dgm:prSet presAssocID="{88B4ACD0-7FF1-481D-AADA-0D303A87B5E5}" presName="linearFlow" presStyleCnt="0">
        <dgm:presLayoutVars>
          <dgm:dir/>
          <dgm:animLvl val="lvl"/>
          <dgm:resizeHandles val="exact"/>
        </dgm:presLayoutVars>
      </dgm:prSet>
      <dgm:spPr/>
    </dgm:pt>
    <dgm:pt modelId="{9ABAA730-A98A-4FF9-8590-F2BC11EEBA34}" type="pres">
      <dgm:prSet presAssocID="{FF3E1CA7-6272-442D-9DE1-82E4BD415CDC}" presName="composite" presStyleCnt="0"/>
      <dgm:spPr/>
    </dgm:pt>
    <dgm:pt modelId="{F22A262E-7576-47BC-B6CF-6D5374955768}" type="pres">
      <dgm:prSet presAssocID="{FF3E1CA7-6272-442D-9DE1-82E4BD415CDC}" presName="parentText" presStyleLbl="alignNode1" presStyleIdx="0" presStyleCnt="1">
        <dgm:presLayoutVars>
          <dgm:chMax val="1"/>
          <dgm:bulletEnabled val="1"/>
        </dgm:presLayoutVars>
      </dgm:prSet>
      <dgm:spPr/>
    </dgm:pt>
    <dgm:pt modelId="{842A10BD-F18D-45AF-9C30-386FC1525E7D}" type="pres">
      <dgm:prSet presAssocID="{FF3E1CA7-6272-442D-9DE1-82E4BD415CDC}" presName="descendantText" presStyleLbl="alignAcc1" presStyleIdx="0" presStyleCnt="1">
        <dgm:presLayoutVars>
          <dgm:bulletEnabled val="1"/>
        </dgm:presLayoutVars>
      </dgm:prSet>
      <dgm:spPr/>
    </dgm:pt>
  </dgm:ptLst>
  <dgm:cxnLst>
    <dgm:cxn modelId="{BCEADF12-7D3D-49D6-A948-31D5D79350B2}" type="presOf" srcId="{FF3E1CA7-6272-442D-9DE1-82E4BD415CDC}" destId="{F22A262E-7576-47BC-B6CF-6D5374955768}" srcOrd="0" destOrd="0" presId="urn:microsoft.com/office/officeart/2005/8/layout/chevron2"/>
    <dgm:cxn modelId="{CC199C1C-0FE8-4AD9-AEF4-26A9F28C930A}" srcId="{88B4ACD0-7FF1-481D-AADA-0D303A87B5E5}" destId="{FF3E1CA7-6272-442D-9DE1-82E4BD415CDC}" srcOrd="0" destOrd="0" parTransId="{77583A5B-CDF3-4143-8826-60D367A547AA}" sibTransId="{5997FA03-0756-447C-8D07-B722FB6BEAF7}"/>
    <dgm:cxn modelId="{0E5FCCA2-3604-44CD-9FEA-B91FBEA7FE86}" type="presOf" srcId="{88B4ACD0-7FF1-481D-AADA-0D303A87B5E5}" destId="{0B08DB5F-15B7-4A99-93AB-7B21E7E44779}" srcOrd="0" destOrd="0" presId="urn:microsoft.com/office/officeart/2005/8/layout/chevron2"/>
    <dgm:cxn modelId="{60EF0FC6-6F20-428F-BD00-F4C00014B3DD}" type="presOf" srcId="{0809C966-9507-428E-BE2C-A3315D6CD919}" destId="{842A10BD-F18D-45AF-9C30-386FC1525E7D}" srcOrd="0" destOrd="0" presId="urn:microsoft.com/office/officeart/2005/8/layout/chevron2"/>
    <dgm:cxn modelId="{8FF7BDD1-E79C-4560-9DFA-63CFC8F12213}" srcId="{FF3E1CA7-6272-442D-9DE1-82E4BD415CDC}" destId="{0809C966-9507-428E-BE2C-A3315D6CD919}" srcOrd="0" destOrd="0" parTransId="{73FFB075-0F52-49A4-9AA2-0DC459DFC351}" sibTransId="{D3AF2EA9-5E65-4757-A6C9-BD768C0F7A17}"/>
    <dgm:cxn modelId="{5B7A2DDC-3B9B-40C1-827C-0175BFCF3E6B}" type="presParOf" srcId="{0B08DB5F-15B7-4A99-93AB-7B21E7E44779}" destId="{9ABAA730-A98A-4FF9-8590-F2BC11EEBA34}" srcOrd="0" destOrd="0" presId="urn:microsoft.com/office/officeart/2005/8/layout/chevron2"/>
    <dgm:cxn modelId="{94CD5FDA-FE21-432F-A59D-53C37D78A79D}" type="presParOf" srcId="{9ABAA730-A98A-4FF9-8590-F2BC11EEBA34}" destId="{F22A262E-7576-47BC-B6CF-6D5374955768}" srcOrd="0" destOrd="0" presId="urn:microsoft.com/office/officeart/2005/8/layout/chevron2"/>
    <dgm:cxn modelId="{EC0266FE-8C15-47FF-824B-F8B720BFC0A4}" type="presParOf" srcId="{9ABAA730-A98A-4FF9-8590-F2BC11EEBA34}" destId="{842A10BD-F18D-45AF-9C30-386FC1525E7D}"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8B4ACD0-7FF1-481D-AADA-0D303A87B5E5}"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FF3E1CA7-6272-442D-9DE1-82E4BD415CDC}">
      <dgm:prSet/>
      <dgm:spPr/>
      <dgm:t>
        <a:bodyPr/>
        <a:lstStyle/>
        <a:p>
          <a:endParaRPr lang="en-US" dirty="0"/>
        </a:p>
      </dgm:t>
    </dgm:pt>
    <dgm:pt modelId="{77583A5B-CDF3-4143-8826-60D367A547AA}" type="parTrans" cxnId="{CC199C1C-0FE8-4AD9-AEF4-26A9F28C930A}">
      <dgm:prSet/>
      <dgm:spPr/>
      <dgm:t>
        <a:bodyPr/>
        <a:lstStyle/>
        <a:p>
          <a:endParaRPr lang="en-US"/>
        </a:p>
      </dgm:t>
    </dgm:pt>
    <dgm:pt modelId="{5997FA03-0756-447C-8D07-B722FB6BEAF7}" type="sibTrans" cxnId="{CC199C1C-0FE8-4AD9-AEF4-26A9F28C930A}">
      <dgm:prSet/>
      <dgm:spPr/>
      <dgm:t>
        <a:bodyPr/>
        <a:lstStyle/>
        <a:p>
          <a:endParaRPr lang="en-US"/>
        </a:p>
      </dgm:t>
    </dgm:pt>
    <dgm:pt modelId="{0809C966-9507-428E-BE2C-A3315D6CD919}">
      <dgm:prSet/>
      <dgm:spPr/>
      <dgm:t>
        <a:bodyPr/>
        <a:lstStyle/>
        <a:p>
          <a:pPr>
            <a:buFontTx/>
            <a:buNone/>
          </a:pPr>
          <a:r>
            <a:rPr lang="en-US" dirty="0">
              <a:solidFill>
                <a:schemeClr val="tx2">
                  <a:lumMod val="50000"/>
                </a:schemeClr>
              </a:solidFill>
            </a:rPr>
            <a:t>Replacing a string</a:t>
          </a:r>
        </a:p>
      </dgm:t>
    </dgm:pt>
    <dgm:pt modelId="{73FFB075-0F52-49A4-9AA2-0DC459DFC351}" type="parTrans" cxnId="{8FF7BDD1-E79C-4560-9DFA-63CFC8F12213}">
      <dgm:prSet/>
      <dgm:spPr/>
      <dgm:t>
        <a:bodyPr/>
        <a:lstStyle/>
        <a:p>
          <a:endParaRPr lang="en-US"/>
        </a:p>
      </dgm:t>
    </dgm:pt>
    <dgm:pt modelId="{D3AF2EA9-5E65-4757-A6C9-BD768C0F7A17}" type="sibTrans" cxnId="{8FF7BDD1-E79C-4560-9DFA-63CFC8F12213}">
      <dgm:prSet/>
      <dgm:spPr/>
      <dgm:t>
        <a:bodyPr/>
        <a:lstStyle/>
        <a:p>
          <a:endParaRPr lang="en-US"/>
        </a:p>
      </dgm:t>
    </dgm:pt>
    <dgm:pt modelId="{0B08DB5F-15B7-4A99-93AB-7B21E7E44779}" type="pres">
      <dgm:prSet presAssocID="{88B4ACD0-7FF1-481D-AADA-0D303A87B5E5}" presName="linearFlow" presStyleCnt="0">
        <dgm:presLayoutVars>
          <dgm:dir/>
          <dgm:animLvl val="lvl"/>
          <dgm:resizeHandles val="exact"/>
        </dgm:presLayoutVars>
      </dgm:prSet>
      <dgm:spPr/>
    </dgm:pt>
    <dgm:pt modelId="{9ABAA730-A98A-4FF9-8590-F2BC11EEBA34}" type="pres">
      <dgm:prSet presAssocID="{FF3E1CA7-6272-442D-9DE1-82E4BD415CDC}" presName="composite" presStyleCnt="0"/>
      <dgm:spPr/>
    </dgm:pt>
    <dgm:pt modelId="{F22A262E-7576-47BC-B6CF-6D5374955768}" type="pres">
      <dgm:prSet presAssocID="{FF3E1CA7-6272-442D-9DE1-82E4BD415CDC}" presName="parentText" presStyleLbl="alignNode1" presStyleIdx="0" presStyleCnt="1">
        <dgm:presLayoutVars>
          <dgm:chMax val="1"/>
          <dgm:bulletEnabled val="1"/>
        </dgm:presLayoutVars>
      </dgm:prSet>
      <dgm:spPr/>
    </dgm:pt>
    <dgm:pt modelId="{842A10BD-F18D-45AF-9C30-386FC1525E7D}" type="pres">
      <dgm:prSet presAssocID="{FF3E1CA7-6272-442D-9DE1-82E4BD415CDC}" presName="descendantText" presStyleLbl="alignAcc1" presStyleIdx="0" presStyleCnt="1">
        <dgm:presLayoutVars>
          <dgm:bulletEnabled val="1"/>
        </dgm:presLayoutVars>
      </dgm:prSet>
      <dgm:spPr/>
    </dgm:pt>
  </dgm:ptLst>
  <dgm:cxnLst>
    <dgm:cxn modelId="{BCEADF12-7D3D-49D6-A948-31D5D79350B2}" type="presOf" srcId="{FF3E1CA7-6272-442D-9DE1-82E4BD415CDC}" destId="{F22A262E-7576-47BC-B6CF-6D5374955768}" srcOrd="0" destOrd="0" presId="urn:microsoft.com/office/officeart/2005/8/layout/chevron2"/>
    <dgm:cxn modelId="{CC199C1C-0FE8-4AD9-AEF4-26A9F28C930A}" srcId="{88B4ACD0-7FF1-481D-AADA-0D303A87B5E5}" destId="{FF3E1CA7-6272-442D-9DE1-82E4BD415CDC}" srcOrd="0" destOrd="0" parTransId="{77583A5B-CDF3-4143-8826-60D367A547AA}" sibTransId="{5997FA03-0756-447C-8D07-B722FB6BEAF7}"/>
    <dgm:cxn modelId="{0E5FCCA2-3604-44CD-9FEA-B91FBEA7FE86}" type="presOf" srcId="{88B4ACD0-7FF1-481D-AADA-0D303A87B5E5}" destId="{0B08DB5F-15B7-4A99-93AB-7B21E7E44779}" srcOrd="0" destOrd="0" presId="urn:microsoft.com/office/officeart/2005/8/layout/chevron2"/>
    <dgm:cxn modelId="{60EF0FC6-6F20-428F-BD00-F4C00014B3DD}" type="presOf" srcId="{0809C966-9507-428E-BE2C-A3315D6CD919}" destId="{842A10BD-F18D-45AF-9C30-386FC1525E7D}" srcOrd="0" destOrd="0" presId="urn:microsoft.com/office/officeart/2005/8/layout/chevron2"/>
    <dgm:cxn modelId="{8FF7BDD1-E79C-4560-9DFA-63CFC8F12213}" srcId="{FF3E1CA7-6272-442D-9DE1-82E4BD415CDC}" destId="{0809C966-9507-428E-BE2C-A3315D6CD919}" srcOrd="0" destOrd="0" parTransId="{73FFB075-0F52-49A4-9AA2-0DC459DFC351}" sibTransId="{D3AF2EA9-5E65-4757-A6C9-BD768C0F7A17}"/>
    <dgm:cxn modelId="{5B7A2DDC-3B9B-40C1-827C-0175BFCF3E6B}" type="presParOf" srcId="{0B08DB5F-15B7-4A99-93AB-7B21E7E44779}" destId="{9ABAA730-A98A-4FF9-8590-F2BC11EEBA34}" srcOrd="0" destOrd="0" presId="urn:microsoft.com/office/officeart/2005/8/layout/chevron2"/>
    <dgm:cxn modelId="{94CD5FDA-FE21-432F-A59D-53C37D78A79D}" type="presParOf" srcId="{9ABAA730-A98A-4FF9-8590-F2BC11EEBA34}" destId="{F22A262E-7576-47BC-B6CF-6D5374955768}" srcOrd="0" destOrd="0" presId="urn:microsoft.com/office/officeart/2005/8/layout/chevron2"/>
    <dgm:cxn modelId="{EC0266FE-8C15-47FF-824B-F8B720BFC0A4}" type="presParOf" srcId="{9ABAA730-A98A-4FF9-8590-F2BC11EEBA34}" destId="{842A10BD-F18D-45AF-9C30-386FC1525E7D}"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8B4ACD0-7FF1-481D-AADA-0D303A87B5E5}"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FF3E1CA7-6272-442D-9DE1-82E4BD415CDC}">
      <dgm:prSet/>
      <dgm:spPr/>
      <dgm:t>
        <a:bodyPr/>
        <a:lstStyle/>
        <a:p>
          <a:endParaRPr lang="en-US" dirty="0"/>
        </a:p>
      </dgm:t>
    </dgm:pt>
    <dgm:pt modelId="{77583A5B-CDF3-4143-8826-60D367A547AA}" type="parTrans" cxnId="{CC199C1C-0FE8-4AD9-AEF4-26A9F28C930A}">
      <dgm:prSet/>
      <dgm:spPr/>
      <dgm:t>
        <a:bodyPr/>
        <a:lstStyle/>
        <a:p>
          <a:endParaRPr lang="en-US"/>
        </a:p>
      </dgm:t>
    </dgm:pt>
    <dgm:pt modelId="{5997FA03-0756-447C-8D07-B722FB6BEAF7}" type="sibTrans" cxnId="{CC199C1C-0FE8-4AD9-AEF4-26A9F28C930A}">
      <dgm:prSet/>
      <dgm:spPr/>
      <dgm:t>
        <a:bodyPr/>
        <a:lstStyle/>
        <a:p>
          <a:endParaRPr lang="en-US"/>
        </a:p>
      </dgm:t>
    </dgm:pt>
    <dgm:pt modelId="{0809C966-9507-428E-BE2C-A3315D6CD919}">
      <dgm:prSet/>
      <dgm:spPr/>
      <dgm:t>
        <a:bodyPr/>
        <a:lstStyle/>
        <a:p>
          <a:pPr>
            <a:buFontTx/>
            <a:buNone/>
          </a:pPr>
          <a:r>
            <a:rPr lang="en-US" dirty="0">
              <a:solidFill>
                <a:schemeClr val="tx2">
                  <a:lumMod val="50000"/>
                </a:schemeClr>
              </a:solidFill>
            </a:rPr>
            <a:t>Replacing a string</a:t>
          </a:r>
        </a:p>
      </dgm:t>
    </dgm:pt>
    <dgm:pt modelId="{73FFB075-0F52-49A4-9AA2-0DC459DFC351}" type="parTrans" cxnId="{8FF7BDD1-E79C-4560-9DFA-63CFC8F12213}">
      <dgm:prSet/>
      <dgm:spPr/>
      <dgm:t>
        <a:bodyPr/>
        <a:lstStyle/>
        <a:p>
          <a:endParaRPr lang="en-US"/>
        </a:p>
      </dgm:t>
    </dgm:pt>
    <dgm:pt modelId="{D3AF2EA9-5E65-4757-A6C9-BD768C0F7A17}" type="sibTrans" cxnId="{8FF7BDD1-E79C-4560-9DFA-63CFC8F12213}">
      <dgm:prSet/>
      <dgm:spPr/>
      <dgm:t>
        <a:bodyPr/>
        <a:lstStyle/>
        <a:p>
          <a:endParaRPr lang="en-US"/>
        </a:p>
      </dgm:t>
    </dgm:pt>
    <dgm:pt modelId="{0B08DB5F-15B7-4A99-93AB-7B21E7E44779}" type="pres">
      <dgm:prSet presAssocID="{88B4ACD0-7FF1-481D-AADA-0D303A87B5E5}" presName="linearFlow" presStyleCnt="0">
        <dgm:presLayoutVars>
          <dgm:dir/>
          <dgm:animLvl val="lvl"/>
          <dgm:resizeHandles val="exact"/>
        </dgm:presLayoutVars>
      </dgm:prSet>
      <dgm:spPr/>
    </dgm:pt>
    <dgm:pt modelId="{9ABAA730-A98A-4FF9-8590-F2BC11EEBA34}" type="pres">
      <dgm:prSet presAssocID="{FF3E1CA7-6272-442D-9DE1-82E4BD415CDC}" presName="composite" presStyleCnt="0"/>
      <dgm:spPr/>
    </dgm:pt>
    <dgm:pt modelId="{F22A262E-7576-47BC-B6CF-6D5374955768}" type="pres">
      <dgm:prSet presAssocID="{FF3E1CA7-6272-442D-9DE1-82E4BD415CDC}" presName="parentText" presStyleLbl="alignNode1" presStyleIdx="0" presStyleCnt="1">
        <dgm:presLayoutVars>
          <dgm:chMax val="1"/>
          <dgm:bulletEnabled val="1"/>
        </dgm:presLayoutVars>
      </dgm:prSet>
      <dgm:spPr/>
    </dgm:pt>
    <dgm:pt modelId="{842A10BD-F18D-45AF-9C30-386FC1525E7D}" type="pres">
      <dgm:prSet presAssocID="{FF3E1CA7-6272-442D-9DE1-82E4BD415CDC}" presName="descendantText" presStyleLbl="alignAcc1" presStyleIdx="0" presStyleCnt="1">
        <dgm:presLayoutVars>
          <dgm:bulletEnabled val="1"/>
        </dgm:presLayoutVars>
      </dgm:prSet>
      <dgm:spPr/>
    </dgm:pt>
  </dgm:ptLst>
  <dgm:cxnLst>
    <dgm:cxn modelId="{BCEADF12-7D3D-49D6-A948-31D5D79350B2}" type="presOf" srcId="{FF3E1CA7-6272-442D-9DE1-82E4BD415CDC}" destId="{F22A262E-7576-47BC-B6CF-6D5374955768}" srcOrd="0" destOrd="0" presId="urn:microsoft.com/office/officeart/2005/8/layout/chevron2"/>
    <dgm:cxn modelId="{CC199C1C-0FE8-4AD9-AEF4-26A9F28C930A}" srcId="{88B4ACD0-7FF1-481D-AADA-0D303A87B5E5}" destId="{FF3E1CA7-6272-442D-9DE1-82E4BD415CDC}" srcOrd="0" destOrd="0" parTransId="{77583A5B-CDF3-4143-8826-60D367A547AA}" sibTransId="{5997FA03-0756-447C-8D07-B722FB6BEAF7}"/>
    <dgm:cxn modelId="{0E5FCCA2-3604-44CD-9FEA-B91FBEA7FE86}" type="presOf" srcId="{88B4ACD0-7FF1-481D-AADA-0D303A87B5E5}" destId="{0B08DB5F-15B7-4A99-93AB-7B21E7E44779}" srcOrd="0" destOrd="0" presId="urn:microsoft.com/office/officeart/2005/8/layout/chevron2"/>
    <dgm:cxn modelId="{60EF0FC6-6F20-428F-BD00-F4C00014B3DD}" type="presOf" srcId="{0809C966-9507-428E-BE2C-A3315D6CD919}" destId="{842A10BD-F18D-45AF-9C30-386FC1525E7D}" srcOrd="0" destOrd="0" presId="urn:microsoft.com/office/officeart/2005/8/layout/chevron2"/>
    <dgm:cxn modelId="{8FF7BDD1-E79C-4560-9DFA-63CFC8F12213}" srcId="{FF3E1CA7-6272-442D-9DE1-82E4BD415CDC}" destId="{0809C966-9507-428E-BE2C-A3315D6CD919}" srcOrd="0" destOrd="0" parTransId="{73FFB075-0F52-49A4-9AA2-0DC459DFC351}" sibTransId="{D3AF2EA9-5E65-4757-A6C9-BD768C0F7A17}"/>
    <dgm:cxn modelId="{5B7A2DDC-3B9B-40C1-827C-0175BFCF3E6B}" type="presParOf" srcId="{0B08DB5F-15B7-4A99-93AB-7B21E7E44779}" destId="{9ABAA730-A98A-4FF9-8590-F2BC11EEBA34}" srcOrd="0" destOrd="0" presId="urn:microsoft.com/office/officeart/2005/8/layout/chevron2"/>
    <dgm:cxn modelId="{94CD5FDA-FE21-432F-A59D-53C37D78A79D}" type="presParOf" srcId="{9ABAA730-A98A-4FF9-8590-F2BC11EEBA34}" destId="{F22A262E-7576-47BC-B6CF-6D5374955768}" srcOrd="0" destOrd="0" presId="urn:microsoft.com/office/officeart/2005/8/layout/chevron2"/>
    <dgm:cxn modelId="{EC0266FE-8C15-47FF-824B-F8B720BFC0A4}" type="presParOf" srcId="{9ABAA730-A98A-4FF9-8590-F2BC11EEBA34}" destId="{842A10BD-F18D-45AF-9C30-386FC1525E7D}"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8B4ACD0-7FF1-481D-AADA-0D303A87B5E5}"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FF3E1CA7-6272-442D-9DE1-82E4BD415CDC}">
      <dgm:prSet/>
      <dgm:spPr/>
      <dgm:t>
        <a:bodyPr/>
        <a:lstStyle/>
        <a:p>
          <a:endParaRPr lang="en-US" dirty="0"/>
        </a:p>
      </dgm:t>
    </dgm:pt>
    <dgm:pt modelId="{77583A5B-CDF3-4143-8826-60D367A547AA}" type="parTrans" cxnId="{CC199C1C-0FE8-4AD9-AEF4-26A9F28C930A}">
      <dgm:prSet/>
      <dgm:spPr/>
      <dgm:t>
        <a:bodyPr/>
        <a:lstStyle/>
        <a:p>
          <a:endParaRPr lang="en-US"/>
        </a:p>
      </dgm:t>
    </dgm:pt>
    <dgm:pt modelId="{5997FA03-0756-447C-8D07-B722FB6BEAF7}" type="sibTrans" cxnId="{CC199C1C-0FE8-4AD9-AEF4-26A9F28C930A}">
      <dgm:prSet/>
      <dgm:spPr/>
      <dgm:t>
        <a:bodyPr/>
        <a:lstStyle/>
        <a:p>
          <a:endParaRPr lang="en-US"/>
        </a:p>
      </dgm:t>
    </dgm:pt>
    <dgm:pt modelId="{0809C966-9507-428E-BE2C-A3315D6CD919}">
      <dgm:prSet/>
      <dgm:spPr/>
      <dgm:t>
        <a:bodyPr/>
        <a:lstStyle/>
        <a:p>
          <a:pPr>
            <a:buFontTx/>
            <a:buNone/>
          </a:pPr>
          <a:r>
            <a:rPr lang="en-US" dirty="0">
              <a:solidFill>
                <a:schemeClr val="tx2">
                  <a:lumMod val="50000"/>
                </a:schemeClr>
              </a:solidFill>
            </a:rPr>
            <a:t>Matching a single character</a:t>
          </a:r>
        </a:p>
      </dgm:t>
    </dgm:pt>
    <dgm:pt modelId="{73FFB075-0F52-49A4-9AA2-0DC459DFC351}" type="parTrans" cxnId="{8FF7BDD1-E79C-4560-9DFA-63CFC8F12213}">
      <dgm:prSet/>
      <dgm:spPr/>
      <dgm:t>
        <a:bodyPr/>
        <a:lstStyle/>
        <a:p>
          <a:endParaRPr lang="en-US"/>
        </a:p>
      </dgm:t>
    </dgm:pt>
    <dgm:pt modelId="{D3AF2EA9-5E65-4757-A6C9-BD768C0F7A17}" type="sibTrans" cxnId="{8FF7BDD1-E79C-4560-9DFA-63CFC8F12213}">
      <dgm:prSet/>
      <dgm:spPr/>
      <dgm:t>
        <a:bodyPr/>
        <a:lstStyle/>
        <a:p>
          <a:endParaRPr lang="en-US"/>
        </a:p>
      </dgm:t>
    </dgm:pt>
    <dgm:pt modelId="{0B08DB5F-15B7-4A99-93AB-7B21E7E44779}" type="pres">
      <dgm:prSet presAssocID="{88B4ACD0-7FF1-481D-AADA-0D303A87B5E5}" presName="linearFlow" presStyleCnt="0">
        <dgm:presLayoutVars>
          <dgm:dir/>
          <dgm:animLvl val="lvl"/>
          <dgm:resizeHandles val="exact"/>
        </dgm:presLayoutVars>
      </dgm:prSet>
      <dgm:spPr/>
    </dgm:pt>
    <dgm:pt modelId="{9ABAA730-A98A-4FF9-8590-F2BC11EEBA34}" type="pres">
      <dgm:prSet presAssocID="{FF3E1CA7-6272-442D-9DE1-82E4BD415CDC}" presName="composite" presStyleCnt="0"/>
      <dgm:spPr/>
    </dgm:pt>
    <dgm:pt modelId="{F22A262E-7576-47BC-B6CF-6D5374955768}" type="pres">
      <dgm:prSet presAssocID="{FF3E1CA7-6272-442D-9DE1-82E4BD415CDC}" presName="parentText" presStyleLbl="alignNode1" presStyleIdx="0" presStyleCnt="1">
        <dgm:presLayoutVars>
          <dgm:chMax val="1"/>
          <dgm:bulletEnabled val="1"/>
        </dgm:presLayoutVars>
      </dgm:prSet>
      <dgm:spPr/>
    </dgm:pt>
    <dgm:pt modelId="{842A10BD-F18D-45AF-9C30-386FC1525E7D}" type="pres">
      <dgm:prSet presAssocID="{FF3E1CA7-6272-442D-9DE1-82E4BD415CDC}" presName="descendantText" presStyleLbl="alignAcc1" presStyleIdx="0" presStyleCnt="1">
        <dgm:presLayoutVars>
          <dgm:bulletEnabled val="1"/>
        </dgm:presLayoutVars>
      </dgm:prSet>
      <dgm:spPr/>
    </dgm:pt>
  </dgm:ptLst>
  <dgm:cxnLst>
    <dgm:cxn modelId="{BCEADF12-7D3D-49D6-A948-31D5D79350B2}" type="presOf" srcId="{FF3E1CA7-6272-442D-9DE1-82E4BD415CDC}" destId="{F22A262E-7576-47BC-B6CF-6D5374955768}" srcOrd="0" destOrd="0" presId="urn:microsoft.com/office/officeart/2005/8/layout/chevron2"/>
    <dgm:cxn modelId="{CC199C1C-0FE8-4AD9-AEF4-26A9F28C930A}" srcId="{88B4ACD0-7FF1-481D-AADA-0D303A87B5E5}" destId="{FF3E1CA7-6272-442D-9DE1-82E4BD415CDC}" srcOrd="0" destOrd="0" parTransId="{77583A5B-CDF3-4143-8826-60D367A547AA}" sibTransId="{5997FA03-0756-447C-8D07-B722FB6BEAF7}"/>
    <dgm:cxn modelId="{0E5FCCA2-3604-44CD-9FEA-B91FBEA7FE86}" type="presOf" srcId="{88B4ACD0-7FF1-481D-AADA-0D303A87B5E5}" destId="{0B08DB5F-15B7-4A99-93AB-7B21E7E44779}" srcOrd="0" destOrd="0" presId="urn:microsoft.com/office/officeart/2005/8/layout/chevron2"/>
    <dgm:cxn modelId="{60EF0FC6-6F20-428F-BD00-F4C00014B3DD}" type="presOf" srcId="{0809C966-9507-428E-BE2C-A3315D6CD919}" destId="{842A10BD-F18D-45AF-9C30-386FC1525E7D}" srcOrd="0" destOrd="0" presId="urn:microsoft.com/office/officeart/2005/8/layout/chevron2"/>
    <dgm:cxn modelId="{8FF7BDD1-E79C-4560-9DFA-63CFC8F12213}" srcId="{FF3E1CA7-6272-442D-9DE1-82E4BD415CDC}" destId="{0809C966-9507-428E-BE2C-A3315D6CD919}" srcOrd="0" destOrd="0" parTransId="{73FFB075-0F52-49A4-9AA2-0DC459DFC351}" sibTransId="{D3AF2EA9-5E65-4757-A6C9-BD768C0F7A17}"/>
    <dgm:cxn modelId="{5B7A2DDC-3B9B-40C1-827C-0175BFCF3E6B}" type="presParOf" srcId="{0B08DB5F-15B7-4A99-93AB-7B21E7E44779}" destId="{9ABAA730-A98A-4FF9-8590-F2BC11EEBA34}" srcOrd="0" destOrd="0" presId="urn:microsoft.com/office/officeart/2005/8/layout/chevron2"/>
    <dgm:cxn modelId="{94CD5FDA-FE21-432F-A59D-53C37D78A79D}" type="presParOf" srcId="{9ABAA730-A98A-4FF9-8590-F2BC11EEBA34}" destId="{F22A262E-7576-47BC-B6CF-6D5374955768}" srcOrd="0" destOrd="0" presId="urn:microsoft.com/office/officeart/2005/8/layout/chevron2"/>
    <dgm:cxn modelId="{EC0266FE-8C15-47FF-824B-F8B720BFC0A4}" type="presParOf" srcId="{9ABAA730-A98A-4FF9-8590-F2BC11EEBA34}" destId="{842A10BD-F18D-45AF-9C30-386FC1525E7D}"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CBF02EF-63E9-447B-9913-DB8D52B6C8E2}"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B4B4AE4-EEB2-4EA5-B5AD-FB3D97DE42C5}">
      <dgm:prSet/>
      <dgm:spPr/>
      <dgm:t>
        <a:bodyPr/>
        <a:lstStyle/>
        <a:p>
          <a:r>
            <a:rPr lang="en-US" b="1" dirty="0"/>
            <a:t>Phone Number Verification </a:t>
          </a:r>
          <a:endParaRPr lang="en-US" dirty="0"/>
        </a:p>
      </dgm:t>
    </dgm:pt>
    <dgm:pt modelId="{E66C8969-B959-4946-9D97-979BDAC47CA6}" type="parTrans" cxnId="{9092FF65-0BD5-4DCA-AA0A-DAF6824B2BA5}">
      <dgm:prSet/>
      <dgm:spPr/>
      <dgm:t>
        <a:bodyPr/>
        <a:lstStyle/>
        <a:p>
          <a:endParaRPr lang="en-US"/>
        </a:p>
      </dgm:t>
    </dgm:pt>
    <dgm:pt modelId="{16C41D3E-EEBE-4748-B7DA-546E5CE6E5B7}" type="sibTrans" cxnId="{9092FF65-0BD5-4DCA-AA0A-DAF6824B2BA5}">
      <dgm:prSet/>
      <dgm:spPr/>
      <dgm:t>
        <a:bodyPr/>
        <a:lstStyle/>
        <a:p>
          <a:endParaRPr lang="en-US"/>
        </a:p>
      </dgm:t>
    </dgm:pt>
    <dgm:pt modelId="{90DB235C-F5E9-485F-A52B-7CE81A5A16B8}">
      <dgm:prSet/>
      <dgm:spPr/>
      <dgm:t>
        <a:bodyPr/>
        <a:lstStyle/>
        <a:p>
          <a:r>
            <a:rPr lang="en-US" b="1" dirty="0"/>
            <a:t>E-mail Address Verification  </a:t>
          </a:r>
          <a:endParaRPr lang="en-US" dirty="0"/>
        </a:p>
      </dgm:t>
    </dgm:pt>
    <dgm:pt modelId="{8F5DAD4B-264C-405E-AC13-EF365E5CDF10}" type="parTrans" cxnId="{7AF75495-B6EF-47B3-9770-05B9A15DD69A}">
      <dgm:prSet/>
      <dgm:spPr/>
      <dgm:t>
        <a:bodyPr/>
        <a:lstStyle/>
        <a:p>
          <a:endParaRPr lang="en-US"/>
        </a:p>
      </dgm:t>
    </dgm:pt>
    <dgm:pt modelId="{85DC664D-5F87-4047-8218-600E17F0069E}" type="sibTrans" cxnId="{7AF75495-B6EF-47B3-9770-05B9A15DD69A}">
      <dgm:prSet/>
      <dgm:spPr/>
      <dgm:t>
        <a:bodyPr/>
        <a:lstStyle/>
        <a:p>
          <a:endParaRPr lang="en-US"/>
        </a:p>
      </dgm:t>
    </dgm:pt>
    <dgm:pt modelId="{B46FE957-C520-462D-8D53-F3D55F763DF9}">
      <dgm:prSet/>
      <dgm:spPr/>
      <dgm:t>
        <a:bodyPr/>
        <a:lstStyle/>
        <a:p>
          <a:r>
            <a:rPr lang="en-US" b="1" dirty="0"/>
            <a:t>Web Scrapping</a:t>
          </a:r>
          <a:endParaRPr lang="en-US" dirty="0"/>
        </a:p>
      </dgm:t>
    </dgm:pt>
    <dgm:pt modelId="{116017B7-C3B3-4AB5-B02A-BDD4E2DC9895}" type="parTrans" cxnId="{1C7B983C-4ECB-41DF-A9DC-7DAECF713583}">
      <dgm:prSet/>
      <dgm:spPr/>
      <dgm:t>
        <a:bodyPr/>
        <a:lstStyle/>
        <a:p>
          <a:endParaRPr lang="en-US"/>
        </a:p>
      </dgm:t>
    </dgm:pt>
    <dgm:pt modelId="{F3A20AB6-7219-4F05-9B2B-B32B029AFF6D}" type="sibTrans" cxnId="{1C7B983C-4ECB-41DF-A9DC-7DAECF713583}">
      <dgm:prSet/>
      <dgm:spPr/>
      <dgm:t>
        <a:bodyPr/>
        <a:lstStyle/>
        <a:p>
          <a:endParaRPr lang="en-US"/>
        </a:p>
      </dgm:t>
    </dgm:pt>
    <dgm:pt modelId="{BA01D1C5-3D90-45C0-B323-DD9455450B2F}" type="pres">
      <dgm:prSet presAssocID="{7CBF02EF-63E9-447B-9913-DB8D52B6C8E2}" presName="diagram" presStyleCnt="0">
        <dgm:presLayoutVars>
          <dgm:dir/>
          <dgm:resizeHandles val="exact"/>
        </dgm:presLayoutVars>
      </dgm:prSet>
      <dgm:spPr/>
    </dgm:pt>
    <dgm:pt modelId="{2C72444F-F358-459D-90E3-484F5CC209F2}" type="pres">
      <dgm:prSet presAssocID="{9B4B4AE4-EEB2-4EA5-B5AD-FB3D97DE42C5}" presName="node" presStyleLbl="node1" presStyleIdx="0" presStyleCnt="3" custLinFactNeighborY="180">
        <dgm:presLayoutVars>
          <dgm:bulletEnabled val="1"/>
        </dgm:presLayoutVars>
      </dgm:prSet>
      <dgm:spPr/>
    </dgm:pt>
    <dgm:pt modelId="{D75D0613-A565-43AE-92E1-084B0EE3D293}" type="pres">
      <dgm:prSet presAssocID="{16C41D3E-EEBE-4748-B7DA-546E5CE6E5B7}" presName="sibTrans" presStyleCnt="0"/>
      <dgm:spPr/>
    </dgm:pt>
    <dgm:pt modelId="{4F78EC0A-E7F8-4DBE-AF7C-A2F0842BD534}" type="pres">
      <dgm:prSet presAssocID="{90DB235C-F5E9-485F-A52B-7CE81A5A16B8}" presName="node" presStyleLbl="node1" presStyleIdx="1" presStyleCnt="3" custLinFactNeighborX="-19" custLinFactNeighborY="-180">
        <dgm:presLayoutVars>
          <dgm:bulletEnabled val="1"/>
        </dgm:presLayoutVars>
      </dgm:prSet>
      <dgm:spPr/>
    </dgm:pt>
    <dgm:pt modelId="{0D476BEB-25E9-4E7F-B656-0BB487981397}" type="pres">
      <dgm:prSet presAssocID="{85DC664D-5F87-4047-8218-600E17F0069E}" presName="sibTrans" presStyleCnt="0"/>
      <dgm:spPr/>
    </dgm:pt>
    <dgm:pt modelId="{C3897713-47A6-4FB0-874A-03D1032DF151}" type="pres">
      <dgm:prSet presAssocID="{B46FE957-C520-462D-8D53-F3D55F763DF9}" presName="node" presStyleLbl="node1" presStyleIdx="2" presStyleCnt="3" custLinFactNeighborY="325">
        <dgm:presLayoutVars>
          <dgm:bulletEnabled val="1"/>
        </dgm:presLayoutVars>
      </dgm:prSet>
      <dgm:spPr/>
    </dgm:pt>
  </dgm:ptLst>
  <dgm:cxnLst>
    <dgm:cxn modelId="{1C7B983C-4ECB-41DF-A9DC-7DAECF713583}" srcId="{7CBF02EF-63E9-447B-9913-DB8D52B6C8E2}" destId="{B46FE957-C520-462D-8D53-F3D55F763DF9}" srcOrd="2" destOrd="0" parTransId="{116017B7-C3B3-4AB5-B02A-BDD4E2DC9895}" sibTransId="{F3A20AB6-7219-4F05-9B2B-B32B029AFF6D}"/>
    <dgm:cxn modelId="{A9015761-E39A-481C-95DE-B9E753E81D97}" type="presOf" srcId="{90DB235C-F5E9-485F-A52B-7CE81A5A16B8}" destId="{4F78EC0A-E7F8-4DBE-AF7C-A2F0842BD534}" srcOrd="0" destOrd="0" presId="urn:microsoft.com/office/officeart/2005/8/layout/default"/>
    <dgm:cxn modelId="{9092FF65-0BD5-4DCA-AA0A-DAF6824B2BA5}" srcId="{7CBF02EF-63E9-447B-9913-DB8D52B6C8E2}" destId="{9B4B4AE4-EEB2-4EA5-B5AD-FB3D97DE42C5}" srcOrd="0" destOrd="0" parTransId="{E66C8969-B959-4946-9D97-979BDAC47CA6}" sibTransId="{16C41D3E-EEBE-4748-B7DA-546E5CE6E5B7}"/>
    <dgm:cxn modelId="{7AF75495-B6EF-47B3-9770-05B9A15DD69A}" srcId="{7CBF02EF-63E9-447B-9913-DB8D52B6C8E2}" destId="{90DB235C-F5E9-485F-A52B-7CE81A5A16B8}" srcOrd="1" destOrd="0" parTransId="{8F5DAD4B-264C-405E-AC13-EF365E5CDF10}" sibTransId="{85DC664D-5F87-4047-8218-600E17F0069E}"/>
    <dgm:cxn modelId="{7EFB2CA4-0954-4241-9085-7F476707C0ED}" type="presOf" srcId="{B46FE957-C520-462D-8D53-F3D55F763DF9}" destId="{C3897713-47A6-4FB0-874A-03D1032DF151}" srcOrd="0" destOrd="0" presId="urn:microsoft.com/office/officeart/2005/8/layout/default"/>
    <dgm:cxn modelId="{2132CCBC-7D8D-4CDD-94A5-DB4DC0BB61D9}" type="presOf" srcId="{9B4B4AE4-EEB2-4EA5-B5AD-FB3D97DE42C5}" destId="{2C72444F-F358-459D-90E3-484F5CC209F2}" srcOrd="0" destOrd="0" presId="urn:microsoft.com/office/officeart/2005/8/layout/default"/>
    <dgm:cxn modelId="{BEFF6FCD-5BE8-484B-ABA4-8C333148C91F}" type="presOf" srcId="{7CBF02EF-63E9-447B-9913-DB8D52B6C8E2}" destId="{BA01D1C5-3D90-45C0-B323-DD9455450B2F}" srcOrd="0" destOrd="0" presId="urn:microsoft.com/office/officeart/2005/8/layout/default"/>
    <dgm:cxn modelId="{56FD5FA6-8779-4E8B-8166-A5DE1453F9A8}" type="presParOf" srcId="{BA01D1C5-3D90-45C0-B323-DD9455450B2F}" destId="{2C72444F-F358-459D-90E3-484F5CC209F2}" srcOrd="0" destOrd="0" presId="urn:microsoft.com/office/officeart/2005/8/layout/default"/>
    <dgm:cxn modelId="{BFE0CD5A-5DA0-4482-AA44-87B664042725}" type="presParOf" srcId="{BA01D1C5-3D90-45C0-B323-DD9455450B2F}" destId="{D75D0613-A565-43AE-92E1-084B0EE3D293}" srcOrd="1" destOrd="0" presId="urn:microsoft.com/office/officeart/2005/8/layout/default"/>
    <dgm:cxn modelId="{B1673F1C-EB7D-4EA6-91C6-E623BF0690DC}" type="presParOf" srcId="{BA01D1C5-3D90-45C0-B323-DD9455450B2F}" destId="{4F78EC0A-E7F8-4DBE-AF7C-A2F0842BD534}" srcOrd="2" destOrd="0" presId="urn:microsoft.com/office/officeart/2005/8/layout/default"/>
    <dgm:cxn modelId="{89D89EA6-2357-426A-BD8F-2BC86EEF23AD}" type="presParOf" srcId="{BA01D1C5-3D90-45C0-B323-DD9455450B2F}" destId="{0D476BEB-25E9-4E7F-B656-0BB487981397}" srcOrd="3" destOrd="0" presId="urn:microsoft.com/office/officeart/2005/8/layout/default"/>
    <dgm:cxn modelId="{1678DC4F-9669-4ABF-A6DE-25D7DC9B3436}" type="presParOf" srcId="{BA01D1C5-3D90-45C0-B323-DD9455450B2F}" destId="{C3897713-47A6-4FB0-874A-03D1032DF151}"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CBF02EF-63E9-447B-9913-DB8D52B6C8E2}"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1F4806C4-8AC6-4CB0-8F4D-E36F8831A0B6}">
      <dgm:prSet/>
      <dgm:spPr/>
      <dgm:t>
        <a:bodyPr/>
        <a:lstStyle/>
        <a:p>
          <a:r>
            <a:rPr lang="en-US" b="1" dirty="0"/>
            <a:t>Finding a word in the string</a:t>
          </a:r>
          <a:endParaRPr lang="en-US" dirty="0"/>
        </a:p>
      </dgm:t>
    </dgm:pt>
    <dgm:pt modelId="{DEA8E95A-6F93-4A24-BCBD-ED59D188F0DA}" type="parTrans" cxnId="{5B597B3D-4E39-49CB-B416-525842FF58F4}">
      <dgm:prSet/>
      <dgm:spPr/>
      <dgm:t>
        <a:bodyPr/>
        <a:lstStyle/>
        <a:p>
          <a:endParaRPr lang="en-US"/>
        </a:p>
      </dgm:t>
    </dgm:pt>
    <dgm:pt modelId="{28D0F500-971B-4778-A48F-D3E20229F89B}" type="sibTrans" cxnId="{5B597B3D-4E39-49CB-B416-525842FF58F4}">
      <dgm:prSet/>
      <dgm:spPr/>
      <dgm:t>
        <a:bodyPr/>
        <a:lstStyle/>
        <a:p>
          <a:endParaRPr lang="en-US"/>
        </a:p>
      </dgm:t>
    </dgm:pt>
    <dgm:pt modelId="{50E13B1D-DDE9-4EE1-B004-2253CAAC7551}">
      <dgm:prSet/>
      <dgm:spPr/>
      <dgm:t>
        <a:bodyPr/>
        <a:lstStyle/>
        <a:p>
          <a:r>
            <a:rPr lang="en-US" b="1"/>
            <a:t>Generating an iterator</a:t>
          </a:r>
          <a:endParaRPr lang="en-US"/>
        </a:p>
      </dgm:t>
    </dgm:pt>
    <dgm:pt modelId="{6FA938A4-38A6-4639-9793-255257DC797E}" type="parTrans" cxnId="{DBCF7C2C-D079-4D87-9FFB-D343867E1171}">
      <dgm:prSet/>
      <dgm:spPr/>
      <dgm:t>
        <a:bodyPr/>
        <a:lstStyle/>
        <a:p>
          <a:endParaRPr lang="en-US"/>
        </a:p>
      </dgm:t>
    </dgm:pt>
    <dgm:pt modelId="{5AE90F22-43E4-4602-A691-D590D0F5A15C}" type="sibTrans" cxnId="{DBCF7C2C-D079-4D87-9FFB-D343867E1171}">
      <dgm:prSet/>
      <dgm:spPr/>
      <dgm:t>
        <a:bodyPr/>
        <a:lstStyle/>
        <a:p>
          <a:endParaRPr lang="en-US"/>
        </a:p>
      </dgm:t>
    </dgm:pt>
    <dgm:pt modelId="{2275400F-2A61-43B6-A7A8-9F6347EB5FB6}">
      <dgm:prSet/>
      <dgm:spPr/>
      <dgm:t>
        <a:bodyPr/>
        <a:lstStyle/>
        <a:p>
          <a:r>
            <a:rPr lang="en-US" b="1" dirty="0"/>
            <a:t>Matching words with patterns</a:t>
          </a:r>
          <a:endParaRPr lang="en-US" dirty="0"/>
        </a:p>
      </dgm:t>
    </dgm:pt>
    <dgm:pt modelId="{36D6B4D7-75EC-438A-BEB2-F8F790FE49ED}" type="parTrans" cxnId="{30B0E1F1-8F3C-4C49-9F9E-19A5BCD1049C}">
      <dgm:prSet/>
      <dgm:spPr/>
      <dgm:t>
        <a:bodyPr/>
        <a:lstStyle/>
        <a:p>
          <a:endParaRPr lang="en-US"/>
        </a:p>
      </dgm:t>
    </dgm:pt>
    <dgm:pt modelId="{5F1F7CE2-4229-44CE-9B13-CEDF3B84913A}" type="sibTrans" cxnId="{30B0E1F1-8F3C-4C49-9F9E-19A5BCD1049C}">
      <dgm:prSet/>
      <dgm:spPr/>
      <dgm:t>
        <a:bodyPr/>
        <a:lstStyle/>
        <a:p>
          <a:endParaRPr lang="en-US"/>
        </a:p>
      </dgm:t>
    </dgm:pt>
    <dgm:pt modelId="{9B4B4AE4-EEB2-4EA5-B5AD-FB3D97DE42C5}">
      <dgm:prSet/>
      <dgm:spPr/>
      <dgm:t>
        <a:bodyPr/>
        <a:lstStyle/>
        <a:p>
          <a:r>
            <a:rPr lang="en-US" b="1" dirty="0"/>
            <a:t>Matching series of range of characters</a:t>
          </a:r>
          <a:endParaRPr lang="en-US" dirty="0"/>
        </a:p>
      </dgm:t>
    </dgm:pt>
    <dgm:pt modelId="{E66C8969-B959-4946-9D97-979BDAC47CA6}" type="parTrans" cxnId="{9092FF65-0BD5-4DCA-AA0A-DAF6824B2BA5}">
      <dgm:prSet/>
      <dgm:spPr/>
      <dgm:t>
        <a:bodyPr/>
        <a:lstStyle/>
        <a:p>
          <a:endParaRPr lang="en-US"/>
        </a:p>
      </dgm:t>
    </dgm:pt>
    <dgm:pt modelId="{16C41D3E-EEBE-4748-B7DA-546E5CE6E5B7}" type="sibTrans" cxnId="{9092FF65-0BD5-4DCA-AA0A-DAF6824B2BA5}">
      <dgm:prSet/>
      <dgm:spPr/>
      <dgm:t>
        <a:bodyPr/>
        <a:lstStyle/>
        <a:p>
          <a:endParaRPr lang="en-US"/>
        </a:p>
      </dgm:t>
    </dgm:pt>
    <dgm:pt modelId="{90DB235C-F5E9-485F-A52B-7CE81A5A16B8}">
      <dgm:prSet/>
      <dgm:spPr/>
      <dgm:t>
        <a:bodyPr/>
        <a:lstStyle/>
        <a:p>
          <a:r>
            <a:rPr lang="en-US" b="1" dirty="0"/>
            <a:t>Replacing a string</a:t>
          </a:r>
          <a:endParaRPr lang="en-US" dirty="0"/>
        </a:p>
      </dgm:t>
    </dgm:pt>
    <dgm:pt modelId="{8F5DAD4B-264C-405E-AC13-EF365E5CDF10}" type="parTrans" cxnId="{7AF75495-B6EF-47B3-9770-05B9A15DD69A}">
      <dgm:prSet/>
      <dgm:spPr/>
      <dgm:t>
        <a:bodyPr/>
        <a:lstStyle/>
        <a:p>
          <a:endParaRPr lang="en-US"/>
        </a:p>
      </dgm:t>
    </dgm:pt>
    <dgm:pt modelId="{85DC664D-5F87-4047-8218-600E17F0069E}" type="sibTrans" cxnId="{7AF75495-B6EF-47B3-9770-05B9A15DD69A}">
      <dgm:prSet/>
      <dgm:spPr/>
      <dgm:t>
        <a:bodyPr/>
        <a:lstStyle/>
        <a:p>
          <a:endParaRPr lang="en-US"/>
        </a:p>
      </dgm:t>
    </dgm:pt>
    <dgm:pt modelId="{B46FE957-C520-462D-8D53-F3D55F763DF9}">
      <dgm:prSet/>
      <dgm:spPr/>
      <dgm:t>
        <a:bodyPr/>
        <a:lstStyle/>
        <a:p>
          <a:r>
            <a:rPr lang="en-US" b="1"/>
            <a:t>Matching a single character</a:t>
          </a:r>
          <a:endParaRPr lang="en-US"/>
        </a:p>
      </dgm:t>
    </dgm:pt>
    <dgm:pt modelId="{116017B7-C3B3-4AB5-B02A-BDD4E2DC9895}" type="parTrans" cxnId="{1C7B983C-4ECB-41DF-A9DC-7DAECF713583}">
      <dgm:prSet/>
      <dgm:spPr/>
      <dgm:t>
        <a:bodyPr/>
        <a:lstStyle/>
        <a:p>
          <a:endParaRPr lang="en-US"/>
        </a:p>
      </dgm:t>
    </dgm:pt>
    <dgm:pt modelId="{F3A20AB6-7219-4F05-9B2B-B32B029AFF6D}" type="sibTrans" cxnId="{1C7B983C-4ECB-41DF-A9DC-7DAECF713583}">
      <dgm:prSet/>
      <dgm:spPr/>
      <dgm:t>
        <a:bodyPr/>
        <a:lstStyle/>
        <a:p>
          <a:endParaRPr lang="en-US"/>
        </a:p>
      </dgm:t>
    </dgm:pt>
    <dgm:pt modelId="{BA01D1C5-3D90-45C0-B323-DD9455450B2F}" type="pres">
      <dgm:prSet presAssocID="{7CBF02EF-63E9-447B-9913-DB8D52B6C8E2}" presName="diagram" presStyleCnt="0">
        <dgm:presLayoutVars>
          <dgm:dir/>
          <dgm:resizeHandles val="exact"/>
        </dgm:presLayoutVars>
      </dgm:prSet>
      <dgm:spPr/>
    </dgm:pt>
    <dgm:pt modelId="{AADFF260-D62B-4C13-A94F-EACB10A2E410}" type="pres">
      <dgm:prSet presAssocID="{1F4806C4-8AC6-4CB0-8F4D-E36F8831A0B6}" presName="node" presStyleLbl="node1" presStyleIdx="0" presStyleCnt="6">
        <dgm:presLayoutVars>
          <dgm:bulletEnabled val="1"/>
        </dgm:presLayoutVars>
      </dgm:prSet>
      <dgm:spPr/>
    </dgm:pt>
    <dgm:pt modelId="{80E537EA-23B3-438D-BDD9-8C24D2005A01}" type="pres">
      <dgm:prSet presAssocID="{28D0F500-971B-4778-A48F-D3E20229F89B}" presName="sibTrans" presStyleCnt="0"/>
      <dgm:spPr/>
    </dgm:pt>
    <dgm:pt modelId="{29CA74CC-981B-4C1A-A477-5C2123F2C72D}" type="pres">
      <dgm:prSet presAssocID="{50E13B1D-DDE9-4EE1-B004-2253CAAC7551}" presName="node" presStyleLbl="node1" presStyleIdx="1" presStyleCnt="6">
        <dgm:presLayoutVars>
          <dgm:bulletEnabled val="1"/>
        </dgm:presLayoutVars>
      </dgm:prSet>
      <dgm:spPr/>
    </dgm:pt>
    <dgm:pt modelId="{21F03637-370D-4E27-8D03-F754ED7B63F8}" type="pres">
      <dgm:prSet presAssocID="{5AE90F22-43E4-4602-A691-D590D0F5A15C}" presName="sibTrans" presStyleCnt="0"/>
      <dgm:spPr/>
    </dgm:pt>
    <dgm:pt modelId="{53620300-E743-481B-BB4E-7D460B71CCF7}" type="pres">
      <dgm:prSet presAssocID="{2275400F-2A61-43B6-A7A8-9F6347EB5FB6}" presName="node" presStyleLbl="node1" presStyleIdx="2" presStyleCnt="6">
        <dgm:presLayoutVars>
          <dgm:bulletEnabled val="1"/>
        </dgm:presLayoutVars>
      </dgm:prSet>
      <dgm:spPr/>
    </dgm:pt>
    <dgm:pt modelId="{8651CF33-D5BE-4CEA-AFA8-D7D98D23F5FC}" type="pres">
      <dgm:prSet presAssocID="{5F1F7CE2-4229-44CE-9B13-CEDF3B84913A}" presName="sibTrans" presStyleCnt="0"/>
      <dgm:spPr/>
    </dgm:pt>
    <dgm:pt modelId="{2C72444F-F358-459D-90E3-484F5CC209F2}" type="pres">
      <dgm:prSet presAssocID="{9B4B4AE4-EEB2-4EA5-B5AD-FB3D97DE42C5}" presName="node" presStyleLbl="node1" presStyleIdx="3" presStyleCnt="6">
        <dgm:presLayoutVars>
          <dgm:bulletEnabled val="1"/>
        </dgm:presLayoutVars>
      </dgm:prSet>
      <dgm:spPr/>
    </dgm:pt>
    <dgm:pt modelId="{D75D0613-A565-43AE-92E1-084B0EE3D293}" type="pres">
      <dgm:prSet presAssocID="{16C41D3E-EEBE-4748-B7DA-546E5CE6E5B7}" presName="sibTrans" presStyleCnt="0"/>
      <dgm:spPr/>
    </dgm:pt>
    <dgm:pt modelId="{4F78EC0A-E7F8-4DBE-AF7C-A2F0842BD534}" type="pres">
      <dgm:prSet presAssocID="{90DB235C-F5E9-485F-A52B-7CE81A5A16B8}" presName="node" presStyleLbl="node1" presStyleIdx="4" presStyleCnt="6">
        <dgm:presLayoutVars>
          <dgm:bulletEnabled val="1"/>
        </dgm:presLayoutVars>
      </dgm:prSet>
      <dgm:spPr/>
    </dgm:pt>
    <dgm:pt modelId="{0D476BEB-25E9-4E7F-B656-0BB487981397}" type="pres">
      <dgm:prSet presAssocID="{85DC664D-5F87-4047-8218-600E17F0069E}" presName="sibTrans" presStyleCnt="0"/>
      <dgm:spPr/>
    </dgm:pt>
    <dgm:pt modelId="{C3897713-47A6-4FB0-874A-03D1032DF151}" type="pres">
      <dgm:prSet presAssocID="{B46FE957-C520-462D-8D53-F3D55F763DF9}" presName="node" presStyleLbl="node1" presStyleIdx="5" presStyleCnt="6">
        <dgm:presLayoutVars>
          <dgm:bulletEnabled val="1"/>
        </dgm:presLayoutVars>
      </dgm:prSet>
      <dgm:spPr/>
    </dgm:pt>
  </dgm:ptLst>
  <dgm:cxnLst>
    <dgm:cxn modelId="{D02BBD03-142C-4E5D-A448-9E524104884A}" type="presOf" srcId="{1F4806C4-8AC6-4CB0-8F4D-E36F8831A0B6}" destId="{AADFF260-D62B-4C13-A94F-EACB10A2E410}" srcOrd="0" destOrd="0" presId="urn:microsoft.com/office/officeart/2005/8/layout/default"/>
    <dgm:cxn modelId="{18CF7F1B-D153-42B9-B1A3-954C2E5EF973}" type="presOf" srcId="{2275400F-2A61-43B6-A7A8-9F6347EB5FB6}" destId="{53620300-E743-481B-BB4E-7D460B71CCF7}" srcOrd="0" destOrd="0" presId="urn:microsoft.com/office/officeart/2005/8/layout/default"/>
    <dgm:cxn modelId="{DBCF7C2C-D079-4D87-9FFB-D343867E1171}" srcId="{7CBF02EF-63E9-447B-9913-DB8D52B6C8E2}" destId="{50E13B1D-DDE9-4EE1-B004-2253CAAC7551}" srcOrd="1" destOrd="0" parTransId="{6FA938A4-38A6-4639-9793-255257DC797E}" sibTransId="{5AE90F22-43E4-4602-A691-D590D0F5A15C}"/>
    <dgm:cxn modelId="{1C7B983C-4ECB-41DF-A9DC-7DAECF713583}" srcId="{7CBF02EF-63E9-447B-9913-DB8D52B6C8E2}" destId="{B46FE957-C520-462D-8D53-F3D55F763DF9}" srcOrd="5" destOrd="0" parTransId="{116017B7-C3B3-4AB5-B02A-BDD4E2DC9895}" sibTransId="{F3A20AB6-7219-4F05-9B2B-B32B029AFF6D}"/>
    <dgm:cxn modelId="{5B597B3D-4E39-49CB-B416-525842FF58F4}" srcId="{7CBF02EF-63E9-447B-9913-DB8D52B6C8E2}" destId="{1F4806C4-8AC6-4CB0-8F4D-E36F8831A0B6}" srcOrd="0" destOrd="0" parTransId="{DEA8E95A-6F93-4A24-BCBD-ED59D188F0DA}" sibTransId="{28D0F500-971B-4778-A48F-D3E20229F89B}"/>
    <dgm:cxn modelId="{A9015761-E39A-481C-95DE-B9E753E81D97}" type="presOf" srcId="{90DB235C-F5E9-485F-A52B-7CE81A5A16B8}" destId="{4F78EC0A-E7F8-4DBE-AF7C-A2F0842BD534}" srcOrd="0" destOrd="0" presId="urn:microsoft.com/office/officeart/2005/8/layout/default"/>
    <dgm:cxn modelId="{9092FF65-0BD5-4DCA-AA0A-DAF6824B2BA5}" srcId="{7CBF02EF-63E9-447B-9913-DB8D52B6C8E2}" destId="{9B4B4AE4-EEB2-4EA5-B5AD-FB3D97DE42C5}" srcOrd="3" destOrd="0" parTransId="{E66C8969-B959-4946-9D97-979BDAC47CA6}" sibTransId="{16C41D3E-EEBE-4748-B7DA-546E5CE6E5B7}"/>
    <dgm:cxn modelId="{7AF75495-B6EF-47B3-9770-05B9A15DD69A}" srcId="{7CBF02EF-63E9-447B-9913-DB8D52B6C8E2}" destId="{90DB235C-F5E9-485F-A52B-7CE81A5A16B8}" srcOrd="4" destOrd="0" parTransId="{8F5DAD4B-264C-405E-AC13-EF365E5CDF10}" sibTransId="{85DC664D-5F87-4047-8218-600E17F0069E}"/>
    <dgm:cxn modelId="{7EFB2CA4-0954-4241-9085-7F476707C0ED}" type="presOf" srcId="{B46FE957-C520-462D-8D53-F3D55F763DF9}" destId="{C3897713-47A6-4FB0-874A-03D1032DF151}" srcOrd="0" destOrd="0" presId="urn:microsoft.com/office/officeart/2005/8/layout/default"/>
    <dgm:cxn modelId="{2132CCBC-7D8D-4CDD-94A5-DB4DC0BB61D9}" type="presOf" srcId="{9B4B4AE4-EEB2-4EA5-B5AD-FB3D97DE42C5}" destId="{2C72444F-F358-459D-90E3-484F5CC209F2}" srcOrd="0" destOrd="0" presId="urn:microsoft.com/office/officeart/2005/8/layout/default"/>
    <dgm:cxn modelId="{BEFF6FCD-5BE8-484B-ABA4-8C333148C91F}" type="presOf" srcId="{7CBF02EF-63E9-447B-9913-DB8D52B6C8E2}" destId="{BA01D1C5-3D90-45C0-B323-DD9455450B2F}" srcOrd="0" destOrd="0" presId="urn:microsoft.com/office/officeart/2005/8/layout/default"/>
    <dgm:cxn modelId="{7B6112D4-9C5E-4C4E-AD33-812B4BD3DC3B}" type="presOf" srcId="{50E13B1D-DDE9-4EE1-B004-2253CAAC7551}" destId="{29CA74CC-981B-4C1A-A477-5C2123F2C72D}" srcOrd="0" destOrd="0" presId="urn:microsoft.com/office/officeart/2005/8/layout/default"/>
    <dgm:cxn modelId="{30B0E1F1-8F3C-4C49-9F9E-19A5BCD1049C}" srcId="{7CBF02EF-63E9-447B-9913-DB8D52B6C8E2}" destId="{2275400F-2A61-43B6-A7A8-9F6347EB5FB6}" srcOrd="2" destOrd="0" parTransId="{36D6B4D7-75EC-438A-BEB2-F8F790FE49ED}" sibTransId="{5F1F7CE2-4229-44CE-9B13-CEDF3B84913A}"/>
    <dgm:cxn modelId="{F57DB28B-CFB6-4042-8D07-2E5CDD4A8931}" type="presParOf" srcId="{BA01D1C5-3D90-45C0-B323-DD9455450B2F}" destId="{AADFF260-D62B-4C13-A94F-EACB10A2E410}" srcOrd="0" destOrd="0" presId="urn:microsoft.com/office/officeart/2005/8/layout/default"/>
    <dgm:cxn modelId="{E56A67BA-9F41-49B9-8E8A-16B06E636DC8}" type="presParOf" srcId="{BA01D1C5-3D90-45C0-B323-DD9455450B2F}" destId="{80E537EA-23B3-438D-BDD9-8C24D2005A01}" srcOrd="1" destOrd="0" presId="urn:microsoft.com/office/officeart/2005/8/layout/default"/>
    <dgm:cxn modelId="{321F12F5-BA1A-45CC-B9EA-ABC33FB7561A}" type="presParOf" srcId="{BA01D1C5-3D90-45C0-B323-DD9455450B2F}" destId="{29CA74CC-981B-4C1A-A477-5C2123F2C72D}" srcOrd="2" destOrd="0" presId="urn:microsoft.com/office/officeart/2005/8/layout/default"/>
    <dgm:cxn modelId="{336B8E7D-424A-493E-BF60-036557E86A0A}" type="presParOf" srcId="{BA01D1C5-3D90-45C0-B323-DD9455450B2F}" destId="{21F03637-370D-4E27-8D03-F754ED7B63F8}" srcOrd="3" destOrd="0" presId="urn:microsoft.com/office/officeart/2005/8/layout/default"/>
    <dgm:cxn modelId="{5BDB58BD-8B65-402D-B200-76FD09652874}" type="presParOf" srcId="{BA01D1C5-3D90-45C0-B323-DD9455450B2F}" destId="{53620300-E743-481B-BB4E-7D460B71CCF7}" srcOrd="4" destOrd="0" presId="urn:microsoft.com/office/officeart/2005/8/layout/default"/>
    <dgm:cxn modelId="{D9AF84B7-7C0E-49C2-B381-80B465F2F7C2}" type="presParOf" srcId="{BA01D1C5-3D90-45C0-B323-DD9455450B2F}" destId="{8651CF33-D5BE-4CEA-AFA8-D7D98D23F5FC}" srcOrd="5" destOrd="0" presId="urn:microsoft.com/office/officeart/2005/8/layout/default"/>
    <dgm:cxn modelId="{56FD5FA6-8779-4E8B-8166-A5DE1453F9A8}" type="presParOf" srcId="{BA01D1C5-3D90-45C0-B323-DD9455450B2F}" destId="{2C72444F-F358-459D-90E3-484F5CC209F2}" srcOrd="6" destOrd="0" presId="urn:microsoft.com/office/officeart/2005/8/layout/default"/>
    <dgm:cxn modelId="{BFE0CD5A-5DA0-4482-AA44-87B664042725}" type="presParOf" srcId="{BA01D1C5-3D90-45C0-B323-DD9455450B2F}" destId="{D75D0613-A565-43AE-92E1-084B0EE3D293}" srcOrd="7" destOrd="0" presId="urn:microsoft.com/office/officeart/2005/8/layout/default"/>
    <dgm:cxn modelId="{B1673F1C-EB7D-4EA6-91C6-E623BF0690DC}" type="presParOf" srcId="{BA01D1C5-3D90-45C0-B323-DD9455450B2F}" destId="{4F78EC0A-E7F8-4DBE-AF7C-A2F0842BD534}" srcOrd="8" destOrd="0" presId="urn:microsoft.com/office/officeart/2005/8/layout/default"/>
    <dgm:cxn modelId="{89D89EA6-2357-426A-BD8F-2BC86EEF23AD}" type="presParOf" srcId="{BA01D1C5-3D90-45C0-B323-DD9455450B2F}" destId="{0D476BEB-25E9-4E7F-B656-0BB487981397}" srcOrd="9" destOrd="0" presId="urn:microsoft.com/office/officeart/2005/8/layout/default"/>
    <dgm:cxn modelId="{1678DC4F-9669-4ABF-A6DE-25D7DC9B3436}" type="presParOf" srcId="{BA01D1C5-3D90-45C0-B323-DD9455450B2F}" destId="{C3897713-47A6-4FB0-874A-03D1032DF151}"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8B4ACD0-7FF1-481D-AADA-0D303A87B5E5}"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FF3E1CA7-6272-442D-9DE1-82E4BD415CDC}">
      <dgm:prSet/>
      <dgm:spPr/>
      <dgm:t>
        <a:bodyPr/>
        <a:lstStyle/>
        <a:p>
          <a:endParaRPr lang="en-US" dirty="0"/>
        </a:p>
      </dgm:t>
    </dgm:pt>
    <dgm:pt modelId="{77583A5B-CDF3-4143-8826-60D367A547AA}" type="parTrans" cxnId="{CC199C1C-0FE8-4AD9-AEF4-26A9F28C930A}">
      <dgm:prSet/>
      <dgm:spPr/>
      <dgm:t>
        <a:bodyPr/>
        <a:lstStyle/>
        <a:p>
          <a:endParaRPr lang="en-US"/>
        </a:p>
      </dgm:t>
    </dgm:pt>
    <dgm:pt modelId="{5997FA03-0756-447C-8D07-B722FB6BEAF7}" type="sibTrans" cxnId="{CC199C1C-0FE8-4AD9-AEF4-26A9F28C930A}">
      <dgm:prSet/>
      <dgm:spPr/>
      <dgm:t>
        <a:bodyPr/>
        <a:lstStyle/>
        <a:p>
          <a:endParaRPr lang="en-US"/>
        </a:p>
      </dgm:t>
    </dgm:pt>
    <dgm:pt modelId="{0809C966-9507-428E-BE2C-A3315D6CD919}">
      <dgm:prSet/>
      <dgm:spPr/>
      <dgm:t>
        <a:bodyPr/>
        <a:lstStyle/>
        <a:p>
          <a:pPr>
            <a:buFontTx/>
            <a:buNone/>
          </a:pPr>
          <a:r>
            <a:rPr lang="en-US" b="1" dirty="0">
              <a:solidFill>
                <a:schemeClr val="tx2">
                  <a:lumMod val="50000"/>
                </a:schemeClr>
              </a:solidFill>
            </a:rPr>
            <a:t>Finding a word in the string</a:t>
          </a:r>
          <a:endParaRPr lang="en-US" dirty="0">
            <a:solidFill>
              <a:schemeClr val="tx2">
                <a:lumMod val="50000"/>
              </a:schemeClr>
            </a:solidFill>
          </a:endParaRPr>
        </a:p>
      </dgm:t>
    </dgm:pt>
    <dgm:pt modelId="{73FFB075-0F52-49A4-9AA2-0DC459DFC351}" type="parTrans" cxnId="{8FF7BDD1-E79C-4560-9DFA-63CFC8F12213}">
      <dgm:prSet/>
      <dgm:spPr/>
      <dgm:t>
        <a:bodyPr/>
        <a:lstStyle/>
        <a:p>
          <a:endParaRPr lang="en-US"/>
        </a:p>
      </dgm:t>
    </dgm:pt>
    <dgm:pt modelId="{D3AF2EA9-5E65-4757-A6C9-BD768C0F7A17}" type="sibTrans" cxnId="{8FF7BDD1-E79C-4560-9DFA-63CFC8F12213}">
      <dgm:prSet/>
      <dgm:spPr/>
      <dgm:t>
        <a:bodyPr/>
        <a:lstStyle/>
        <a:p>
          <a:endParaRPr lang="en-US"/>
        </a:p>
      </dgm:t>
    </dgm:pt>
    <dgm:pt modelId="{0B08DB5F-15B7-4A99-93AB-7B21E7E44779}" type="pres">
      <dgm:prSet presAssocID="{88B4ACD0-7FF1-481D-AADA-0D303A87B5E5}" presName="linearFlow" presStyleCnt="0">
        <dgm:presLayoutVars>
          <dgm:dir/>
          <dgm:animLvl val="lvl"/>
          <dgm:resizeHandles val="exact"/>
        </dgm:presLayoutVars>
      </dgm:prSet>
      <dgm:spPr/>
    </dgm:pt>
    <dgm:pt modelId="{9ABAA730-A98A-4FF9-8590-F2BC11EEBA34}" type="pres">
      <dgm:prSet presAssocID="{FF3E1CA7-6272-442D-9DE1-82E4BD415CDC}" presName="composite" presStyleCnt="0"/>
      <dgm:spPr/>
    </dgm:pt>
    <dgm:pt modelId="{F22A262E-7576-47BC-B6CF-6D5374955768}" type="pres">
      <dgm:prSet presAssocID="{FF3E1CA7-6272-442D-9DE1-82E4BD415CDC}" presName="parentText" presStyleLbl="alignNode1" presStyleIdx="0" presStyleCnt="1">
        <dgm:presLayoutVars>
          <dgm:chMax val="1"/>
          <dgm:bulletEnabled val="1"/>
        </dgm:presLayoutVars>
      </dgm:prSet>
      <dgm:spPr/>
    </dgm:pt>
    <dgm:pt modelId="{842A10BD-F18D-45AF-9C30-386FC1525E7D}" type="pres">
      <dgm:prSet presAssocID="{FF3E1CA7-6272-442D-9DE1-82E4BD415CDC}" presName="descendantText" presStyleLbl="alignAcc1" presStyleIdx="0" presStyleCnt="1">
        <dgm:presLayoutVars>
          <dgm:bulletEnabled val="1"/>
        </dgm:presLayoutVars>
      </dgm:prSet>
      <dgm:spPr/>
    </dgm:pt>
  </dgm:ptLst>
  <dgm:cxnLst>
    <dgm:cxn modelId="{BCEADF12-7D3D-49D6-A948-31D5D79350B2}" type="presOf" srcId="{FF3E1CA7-6272-442D-9DE1-82E4BD415CDC}" destId="{F22A262E-7576-47BC-B6CF-6D5374955768}" srcOrd="0" destOrd="0" presId="urn:microsoft.com/office/officeart/2005/8/layout/chevron2"/>
    <dgm:cxn modelId="{CC199C1C-0FE8-4AD9-AEF4-26A9F28C930A}" srcId="{88B4ACD0-7FF1-481D-AADA-0D303A87B5E5}" destId="{FF3E1CA7-6272-442D-9DE1-82E4BD415CDC}" srcOrd="0" destOrd="0" parTransId="{77583A5B-CDF3-4143-8826-60D367A547AA}" sibTransId="{5997FA03-0756-447C-8D07-B722FB6BEAF7}"/>
    <dgm:cxn modelId="{0E5FCCA2-3604-44CD-9FEA-B91FBEA7FE86}" type="presOf" srcId="{88B4ACD0-7FF1-481D-AADA-0D303A87B5E5}" destId="{0B08DB5F-15B7-4A99-93AB-7B21E7E44779}" srcOrd="0" destOrd="0" presId="urn:microsoft.com/office/officeart/2005/8/layout/chevron2"/>
    <dgm:cxn modelId="{60EF0FC6-6F20-428F-BD00-F4C00014B3DD}" type="presOf" srcId="{0809C966-9507-428E-BE2C-A3315D6CD919}" destId="{842A10BD-F18D-45AF-9C30-386FC1525E7D}" srcOrd="0" destOrd="0" presId="urn:microsoft.com/office/officeart/2005/8/layout/chevron2"/>
    <dgm:cxn modelId="{8FF7BDD1-E79C-4560-9DFA-63CFC8F12213}" srcId="{FF3E1CA7-6272-442D-9DE1-82E4BD415CDC}" destId="{0809C966-9507-428E-BE2C-A3315D6CD919}" srcOrd="0" destOrd="0" parTransId="{73FFB075-0F52-49A4-9AA2-0DC459DFC351}" sibTransId="{D3AF2EA9-5E65-4757-A6C9-BD768C0F7A17}"/>
    <dgm:cxn modelId="{5B7A2DDC-3B9B-40C1-827C-0175BFCF3E6B}" type="presParOf" srcId="{0B08DB5F-15B7-4A99-93AB-7B21E7E44779}" destId="{9ABAA730-A98A-4FF9-8590-F2BC11EEBA34}" srcOrd="0" destOrd="0" presId="urn:microsoft.com/office/officeart/2005/8/layout/chevron2"/>
    <dgm:cxn modelId="{94CD5FDA-FE21-432F-A59D-53C37D78A79D}" type="presParOf" srcId="{9ABAA730-A98A-4FF9-8590-F2BC11EEBA34}" destId="{F22A262E-7576-47BC-B6CF-6D5374955768}" srcOrd="0" destOrd="0" presId="urn:microsoft.com/office/officeart/2005/8/layout/chevron2"/>
    <dgm:cxn modelId="{EC0266FE-8C15-47FF-824B-F8B720BFC0A4}" type="presParOf" srcId="{9ABAA730-A98A-4FF9-8590-F2BC11EEBA34}" destId="{842A10BD-F18D-45AF-9C30-386FC1525E7D}"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8B4ACD0-7FF1-481D-AADA-0D303A87B5E5}"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FF3E1CA7-6272-442D-9DE1-82E4BD415CDC}">
      <dgm:prSet/>
      <dgm:spPr/>
      <dgm:t>
        <a:bodyPr/>
        <a:lstStyle/>
        <a:p>
          <a:endParaRPr lang="en-US" dirty="0"/>
        </a:p>
      </dgm:t>
    </dgm:pt>
    <dgm:pt modelId="{77583A5B-CDF3-4143-8826-60D367A547AA}" type="parTrans" cxnId="{CC199C1C-0FE8-4AD9-AEF4-26A9F28C930A}">
      <dgm:prSet/>
      <dgm:spPr/>
      <dgm:t>
        <a:bodyPr/>
        <a:lstStyle/>
        <a:p>
          <a:endParaRPr lang="en-US"/>
        </a:p>
      </dgm:t>
    </dgm:pt>
    <dgm:pt modelId="{5997FA03-0756-447C-8D07-B722FB6BEAF7}" type="sibTrans" cxnId="{CC199C1C-0FE8-4AD9-AEF4-26A9F28C930A}">
      <dgm:prSet/>
      <dgm:spPr/>
      <dgm:t>
        <a:bodyPr/>
        <a:lstStyle/>
        <a:p>
          <a:endParaRPr lang="en-US"/>
        </a:p>
      </dgm:t>
    </dgm:pt>
    <dgm:pt modelId="{0809C966-9507-428E-BE2C-A3315D6CD919}">
      <dgm:prSet/>
      <dgm:spPr/>
      <dgm:t>
        <a:bodyPr/>
        <a:lstStyle/>
        <a:p>
          <a:pPr>
            <a:buFontTx/>
            <a:buNone/>
          </a:pPr>
          <a:r>
            <a:rPr lang="en-US" b="1" dirty="0">
              <a:solidFill>
                <a:schemeClr val="tx2">
                  <a:lumMod val="50000"/>
                </a:schemeClr>
              </a:solidFill>
            </a:rPr>
            <a:t>Finding a word in the string</a:t>
          </a:r>
          <a:endParaRPr lang="en-US" dirty="0">
            <a:solidFill>
              <a:schemeClr val="tx2">
                <a:lumMod val="50000"/>
              </a:schemeClr>
            </a:solidFill>
          </a:endParaRPr>
        </a:p>
      </dgm:t>
    </dgm:pt>
    <dgm:pt modelId="{73FFB075-0F52-49A4-9AA2-0DC459DFC351}" type="parTrans" cxnId="{8FF7BDD1-E79C-4560-9DFA-63CFC8F12213}">
      <dgm:prSet/>
      <dgm:spPr/>
      <dgm:t>
        <a:bodyPr/>
        <a:lstStyle/>
        <a:p>
          <a:endParaRPr lang="en-US"/>
        </a:p>
      </dgm:t>
    </dgm:pt>
    <dgm:pt modelId="{D3AF2EA9-5E65-4757-A6C9-BD768C0F7A17}" type="sibTrans" cxnId="{8FF7BDD1-E79C-4560-9DFA-63CFC8F12213}">
      <dgm:prSet/>
      <dgm:spPr/>
      <dgm:t>
        <a:bodyPr/>
        <a:lstStyle/>
        <a:p>
          <a:endParaRPr lang="en-US"/>
        </a:p>
      </dgm:t>
    </dgm:pt>
    <dgm:pt modelId="{0B08DB5F-15B7-4A99-93AB-7B21E7E44779}" type="pres">
      <dgm:prSet presAssocID="{88B4ACD0-7FF1-481D-AADA-0D303A87B5E5}" presName="linearFlow" presStyleCnt="0">
        <dgm:presLayoutVars>
          <dgm:dir/>
          <dgm:animLvl val="lvl"/>
          <dgm:resizeHandles val="exact"/>
        </dgm:presLayoutVars>
      </dgm:prSet>
      <dgm:spPr/>
    </dgm:pt>
    <dgm:pt modelId="{9ABAA730-A98A-4FF9-8590-F2BC11EEBA34}" type="pres">
      <dgm:prSet presAssocID="{FF3E1CA7-6272-442D-9DE1-82E4BD415CDC}" presName="composite" presStyleCnt="0"/>
      <dgm:spPr/>
    </dgm:pt>
    <dgm:pt modelId="{F22A262E-7576-47BC-B6CF-6D5374955768}" type="pres">
      <dgm:prSet presAssocID="{FF3E1CA7-6272-442D-9DE1-82E4BD415CDC}" presName="parentText" presStyleLbl="alignNode1" presStyleIdx="0" presStyleCnt="1">
        <dgm:presLayoutVars>
          <dgm:chMax val="1"/>
          <dgm:bulletEnabled val="1"/>
        </dgm:presLayoutVars>
      </dgm:prSet>
      <dgm:spPr/>
    </dgm:pt>
    <dgm:pt modelId="{842A10BD-F18D-45AF-9C30-386FC1525E7D}" type="pres">
      <dgm:prSet presAssocID="{FF3E1CA7-6272-442D-9DE1-82E4BD415CDC}" presName="descendantText" presStyleLbl="alignAcc1" presStyleIdx="0" presStyleCnt="1">
        <dgm:presLayoutVars>
          <dgm:bulletEnabled val="1"/>
        </dgm:presLayoutVars>
      </dgm:prSet>
      <dgm:spPr/>
    </dgm:pt>
  </dgm:ptLst>
  <dgm:cxnLst>
    <dgm:cxn modelId="{BCEADF12-7D3D-49D6-A948-31D5D79350B2}" type="presOf" srcId="{FF3E1CA7-6272-442D-9DE1-82E4BD415CDC}" destId="{F22A262E-7576-47BC-B6CF-6D5374955768}" srcOrd="0" destOrd="0" presId="urn:microsoft.com/office/officeart/2005/8/layout/chevron2"/>
    <dgm:cxn modelId="{CC199C1C-0FE8-4AD9-AEF4-26A9F28C930A}" srcId="{88B4ACD0-7FF1-481D-AADA-0D303A87B5E5}" destId="{FF3E1CA7-6272-442D-9DE1-82E4BD415CDC}" srcOrd="0" destOrd="0" parTransId="{77583A5B-CDF3-4143-8826-60D367A547AA}" sibTransId="{5997FA03-0756-447C-8D07-B722FB6BEAF7}"/>
    <dgm:cxn modelId="{0E5FCCA2-3604-44CD-9FEA-B91FBEA7FE86}" type="presOf" srcId="{88B4ACD0-7FF1-481D-AADA-0D303A87B5E5}" destId="{0B08DB5F-15B7-4A99-93AB-7B21E7E44779}" srcOrd="0" destOrd="0" presId="urn:microsoft.com/office/officeart/2005/8/layout/chevron2"/>
    <dgm:cxn modelId="{60EF0FC6-6F20-428F-BD00-F4C00014B3DD}" type="presOf" srcId="{0809C966-9507-428E-BE2C-A3315D6CD919}" destId="{842A10BD-F18D-45AF-9C30-386FC1525E7D}" srcOrd="0" destOrd="0" presId="urn:microsoft.com/office/officeart/2005/8/layout/chevron2"/>
    <dgm:cxn modelId="{8FF7BDD1-E79C-4560-9DFA-63CFC8F12213}" srcId="{FF3E1CA7-6272-442D-9DE1-82E4BD415CDC}" destId="{0809C966-9507-428E-BE2C-A3315D6CD919}" srcOrd="0" destOrd="0" parTransId="{73FFB075-0F52-49A4-9AA2-0DC459DFC351}" sibTransId="{D3AF2EA9-5E65-4757-A6C9-BD768C0F7A17}"/>
    <dgm:cxn modelId="{5B7A2DDC-3B9B-40C1-827C-0175BFCF3E6B}" type="presParOf" srcId="{0B08DB5F-15B7-4A99-93AB-7B21E7E44779}" destId="{9ABAA730-A98A-4FF9-8590-F2BC11EEBA34}" srcOrd="0" destOrd="0" presId="urn:microsoft.com/office/officeart/2005/8/layout/chevron2"/>
    <dgm:cxn modelId="{94CD5FDA-FE21-432F-A59D-53C37D78A79D}" type="presParOf" srcId="{9ABAA730-A98A-4FF9-8590-F2BC11EEBA34}" destId="{F22A262E-7576-47BC-B6CF-6D5374955768}" srcOrd="0" destOrd="0" presId="urn:microsoft.com/office/officeart/2005/8/layout/chevron2"/>
    <dgm:cxn modelId="{EC0266FE-8C15-47FF-824B-F8B720BFC0A4}" type="presParOf" srcId="{9ABAA730-A98A-4FF9-8590-F2BC11EEBA34}" destId="{842A10BD-F18D-45AF-9C30-386FC1525E7D}"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8B4ACD0-7FF1-481D-AADA-0D303A87B5E5}"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FF3E1CA7-6272-442D-9DE1-82E4BD415CDC}">
      <dgm:prSet/>
      <dgm:spPr/>
      <dgm:t>
        <a:bodyPr/>
        <a:lstStyle/>
        <a:p>
          <a:endParaRPr lang="en-US" dirty="0"/>
        </a:p>
      </dgm:t>
    </dgm:pt>
    <dgm:pt modelId="{77583A5B-CDF3-4143-8826-60D367A547AA}" type="parTrans" cxnId="{CC199C1C-0FE8-4AD9-AEF4-26A9F28C930A}">
      <dgm:prSet/>
      <dgm:spPr/>
      <dgm:t>
        <a:bodyPr/>
        <a:lstStyle/>
        <a:p>
          <a:endParaRPr lang="en-US"/>
        </a:p>
      </dgm:t>
    </dgm:pt>
    <dgm:pt modelId="{5997FA03-0756-447C-8D07-B722FB6BEAF7}" type="sibTrans" cxnId="{CC199C1C-0FE8-4AD9-AEF4-26A9F28C930A}">
      <dgm:prSet/>
      <dgm:spPr/>
      <dgm:t>
        <a:bodyPr/>
        <a:lstStyle/>
        <a:p>
          <a:endParaRPr lang="en-US"/>
        </a:p>
      </dgm:t>
    </dgm:pt>
    <dgm:pt modelId="{0809C966-9507-428E-BE2C-A3315D6CD919}">
      <dgm:prSet/>
      <dgm:spPr/>
      <dgm:t>
        <a:bodyPr/>
        <a:lstStyle/>
        <a:p>
          <a:pPr>
            <a:buFontTx/>
            <a:buNone/>
          </a:pPr>
          <a:r>
            <a:rPr lang="en-US" dirty="0">
              <a:solidFill>
                <a:schemeClr val="tx2">
                  <a:lumMod val="50000"/>
                </a:schemeClr>
              </a:solidFill>
            </a:rPr>
            <a:t>Generating</a:t>
          </a:r>
          <a:r>
            <a:rPr lang="en-US" baseline="0" dirty="0">
              <a:solidFill>
                <a:schemeClr val="tx2">
                  <a:lumMod val="50000"/>
                </a:schemeClr>
              </a:solidFill>
            </a:rPr>
            <a:t> an iterator</a:t>
          </a:r>
          <a:endParaRPr lang="en-US" dirty="0">
            <a:solidFill>
              <a:schemeClr val="tx2">
                <a:lumMod val="50000"/>
              </a:schemeClr>
            </a:solidFill>
          </a:endParaRPr>
        </a:p>
      </dgm:t>
    </dgm:pt>
    <dgm:pt modelId="{73FFB075-0F52-49A4-9AA2-0DC459DFC351}" type="parTrans" cxnId="{8FF7BDD1-E79C-4560-9DFA-63CFC8F12213}">
      <dgm:prSet/>
      <dgm:spPr/>
      <dgm:t>
        <a:bodyPr/>
        <a:lstStyle/>
        <a:p>
          <a:endParaRPr lang="en-US"/>
        </a:p>
      </dgm:t>
    </dgm:pt>
    <dgm:pt modelId="{D3AF2EA9-5E65-4757-A6C9-BD768C0F7A17}" type="sibTrans" cxnId="{8FF7BDD1-E79C-4560-9DFA-63CFC8F12213}">
      <dgm:prSet/>
      <dgm:spPr/>
      <dgm:t>
        <a:bodyPr/>
        <a:lstStyle/>
        <a:p>
          <a:endParaRPr lang="en-US"/>
        </a:p>
      </dgm:t>
    </dgm:pt>
    <dgm:pt modelId="{0B08DB5F-15B7-4A99-93AB-7B21E7E44779}" type="pres">
      <dgm:prSet presAssocID="{88B4ACD0-7FF1-481D-AADA-0D303A87B5E5}" presName="linearFlow" presStyleCnt="0">
        <dgm:presLayoutVars>
          <dgm:dir/>
          <dgm:animLvl val="lvl"/>
          <dgm:resizeHandles val="exact"/>
        </dgm:presLayoutVars>
      </dgm:prSet>
      <dgm:spPr/>
    </dgm:pt>
    <dgm:pt modelId="{9ABAA730-A98A-4FF9-8590-F2BC11EEBA34}" type="pres">
      <dgm:prSet presAssocID="{FF3E1CA7-6272-442D-9DE1-82E4BD415CDC}" presName="composite" presStyleCnt="0"/>
      <dgm:spPr/>
    </dgm:pt>
    <dgm:pt modelId="{F22A262E-7576-47BC-B6CF-6D5374955768}" type="pres">
      <dgm:prSet presAssocID="{FF3E1CA7-6272-442D-9DE1-82E4BD415CDC}" presName="parentText" presStyleLbl="alignNode1" presStyleIdx="0" presStyleCnt="1">
        <dgm:presLayoutVars>
          <dgm:chMax val="1"/>
          <dgm:bulletEnabled val="1"/>
        </dgm:presLayoutVars>
      </dgm:prSet>
      <dgm:spPr/>
    </dgm:pt>
    <dgm:pt modelId="{842A10BD-F18D-45AF-9C30-386FC1525E7D}" type="pres">
      <dgm:prSet presAssocID="{FF3E1CA7-6272-442D-9DE1-82E4BD415CDC}" presName="descendantText" presStyleLbl="alignAcc1" presStyleIdx="0" presStyleCnt="1">
        <dgm:presLayoutVars>
          <dgm:bulletEnabled val="1"/>
        </dgm:presLayoutVars>
      </dgm:prSet>
      <dgm:spPr/>
    </dgm:pt>
  </dgm:ptLst>
  <dgm:cxnLst>
    <dgm:cxn modelId="{BCEADF12-7D3D-49D6-A948-31D5D79350B2}" type="presOf" srcId="{FF3E1CA7-6272-442D-9DE1-82E4BD415CDC}" destId="{F22A262E-7576-47BC-B6CF-6D5374955768}" srcOrd="0" destOrd="0" presId="urn:microsoft.com/office/officeart/2005/8/layout/chevron2"/>
    <dgm:cxn modelId="{CC199C1C-0FE8-4AD9-AEF4-26A9F28C930A}" srcId="{88B4ACD0-7FF1-481D-AADA-0D303A87B5E5}" destId="{FF3E1CA7-6272-442D-9DE1-82E4BD415CDC}" srcOrd="0" destOrd="0" parTransId="{77583A5B-CDF3-4143-8826-60D367A547AA}" sibTransId="{5997FA03-0756-447C-8D07-B722FB6BEAF7}"/>
    <dgm:cxn modelId="{0E5FCCA2-3604-44CD-9FEA-B91FBEA7FE86}" type="presOf" srcId="{88B4ACD0-7FF1-481D-AADA-0D303A87B5E5}" destId="{0B08DB5F-15B7-4A99-93AB-7B21E7E44779}" srcOrd="0" destOrd="0" presId="urn:microsoft.com/office/officeart/2005/8/layout/chevron2"/>
    <dgm:cxn modelId="{60EF0FC6-6F20-428F-BD00-F4C00014B3DD}" type="presOf" srcId="{0809C966-9507-428E-BE2C-A3315D6CD919}" destId="{842A10BD-F18D-45AF-9C30-386FC1525E7D}" srcOrd="0" destOrd="0" presId="urn:microsoft.com/office/officeart/2005/8/layout/chevron2"/>
    <dgm:cxn modelId="{8FF7BDD1-E79C-4560-9DFA-63CFC8F12213}" srcId="{FF3E1CA7-6272-442D-9DE1-82E4BD415CDC}" destId="{0809C966-9507-428E-BE2C-A3315D6CD919}" srcOrd="0" destOrd="0" parTransId="{73FFB075-0F52-49A4-9AA2-0DC459DFC351}" sibTransId="{D3AF2EA9-5E65-4757-A6C9-BD768C0F7A17}"/>
    <dgm:cxn modelId="{5B7A2DDC-3B9B-40C1-827C-0175BFCF3E6B}" type="presParOf" srcId="{0B08DB5F-15B7-4A99-93AB-7B21E7E44779}" destId="{9ABAA730-A98A-4FF9-8590-F2BC11EEBA34}" srcOrd="0" destOrd="0" presId="urn:microsoft.com/office/officeart/2005/8/layout/chevron2"/>
    <dgm:cxn modelId="{94CD5FDA-FE21-432F-A59D-53C37D78A79D}" type="presParOf" srcId="{9ABAA730-A98A-4FF9-8590-F2BC11EEBA34}" destId="{F22A262E-7576-47BC-B6CF-6D5374955768}" srcOrd="0" destOrd="0" presId="urn:microsoft.com/office/officeart/2005/8/layout/chevron2"/>
    <dgm:cxn modelId="{EC0266FE-8C15-47FF-824B-F8B720BFC0A4}" type="presParOf" srcId="{9ABAA730-A98A-4FF9-8590-F2BC11EEBA34}" destId="{842A10BD-F18D-45AF-9C30-386FC1525E7D}"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8B4ACD0-7FF1-481D-AADA-0D303A87B5E5}"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FF3E1CA7-6272-442D-9DE1-82E4BD415CDC}">
      <dgm:prSet/>
      <dgm:spPr/>
      <dgm:t>
        <a:bodyPr/>
        <a:lstStyle/>
        <a:p>
          <a:endParaRPr lang="en-US" dirty="0"/>
        </a:p>
      </dgm:t>
    </dgm:pt>
    <dgm:pt modelId="{77583A5B-CDF3-4143-8826-60D367A547AA}" type="parTrans" cxnId="{CC199C1C-0FE8-4AD9-AEF4-26A9F28C930A}">
      <dgm:prSet/>
      <dgm:spPr/>
      <dgm:t>
        <a:bodyPr/>
        <a:lstStyle/>
        <a:p>
          <a:endParaRPr lang="en-US"/>
        </a:p>
      </dgm:t>
    </dgm:pt>
    <dgm:pt modelId="{5997FA03-0756-447C-8D07-B722FB6BEAF7}" type="sibTrans" cxnId="{CC199C1C-0FE8-4AD9-AEF4-26A9F28C930A}">
      <dgm:prSet/>
      <dgm:spPr/>
      <dgm:t>
        <a:bodyPr/>
        <a:lstStyle/>
        <a:p>
          <a:endParaRPr lang="en-US"/>
        </a:p>
      </dgm:t>
    </dgm:pt>
    <dgm:pt modelId="{0809C966-9507-428E-BE2C-A3315D6CD919}">
      <dgm:prSet/>
      <dgm:spPr/>
      <dgm:t>
        <a:bodyPr/>
        <a:lstStyle/>
        <a:p>
          <a:pPr>
            <a:buFontTx/>
            <a:buNone/>
          </a:pPr>
          <a:r>
            <a:rPr lang="en-US" dirty="0">
              <a:solidFill>
                <a:schemeClr val="tx2">
                  <a:lumMod val="50000"/>
                </a:schemeClr>
              </a:solidFill>
            </a:rPr>
            <a:t>Generating</a:t>
          </a:r>
          <a:r>
            <a:rPr lang="en-US" baseline="0" dirty="0">
              <a:solidFill>
                <a:schemeClr val="tx2">
                  <a:lumMod val="50000"/>
                </a:schemeClr>
              </a:solidFill>
            </a:rPr>
            <a:t> an iterator</a:t>
          </a:r>
          <a:endParaRPr lang="en-US" dirty="0">
            <a:solidFill>
              <a:schemeClr val="tx2">
                <a:lumMod val="50000"/>
              </a:schemeClr>
            </a:solidFill>
          </a:endParaRPr>
        </a:p>
      </dgm:t>
    </dgm:pt>
    <dgm:pt modelId="{73FFB075-0F52-49A4-9AA2-0DC459DFC351}" type="parTrans" cxnId="{8FF7BDD1-E79C-4560-9DFA-63CFC8F12213}">
      <dgm:prSet/>
      <dgm:spPr/>
      <dgm:t>
        <a:bodyPr/>
        <a:lstStyle/>
        <a:p>
          <a:endParaRPr lang="en-US"/>
        </a:p>
      </dgm:t>
    </dgm:pt>
    <dgm:pt modelId="{D3AF2EA9-5E65-4757-A6C9-BD768C0F7A17}" type="sibTrans" cxnId="{8FF7BDD1-E79C-4560-9DFA-63CFC8F12213}">
      <dgm:prSet/>
      <dgm:spPr/>
      <dgm:t>
        <a:bodyPr/>
        <a:lstStyle/>
        <a:p>
          <a:endParaRPr lang="en-US"/>
        </a:p>
      </dgm:t>
    </dgm:pt>
    <dgm:pt modelId="{0B08DB5F-15B7-4A99-93AB-7B21E7E44779}" type="pres">
      <dgm:prSet presAssocID="{88B4ACD0-7FF1-481D-AADA-0D303A87B5E5}" presName="linearFlow" presStyleCnt="0">
        <dgm:presLayoutVars>
          <dgm:dir/>
          <dgm:animLvl val="lvl"/>
          <dgm:resizeHandles val="exact"/>
        </dgm:presLayoutVars>
      </dgm:prSet>
      <dgm:spPr/>
    </dgm:pt>
    <dgm:pt modelId="{9ABAA730-A98A-4FF9-8590-F2BC11EEBA34}" type="pres">
      <dgm:prSet presAssocID="{FF3E1CA7-6272-442D-9DE1-82E4BD415CDC}" presName="composite" presStyleCnt="0"/>
      <dgm:spPr/>
    </dgm:pt>
    <dgm:pt modelId="{F22A262E-7576-47BC-B6CF-6D5374955768}" type="pres">
      <dgm:prSet presAssocID="{FF3E1CA7-6272-442D-9DE1-82E4BD415CDC}" presName="parentText" presStyleLbl="alignNode1" presStyleIdx="0" presStyleCnt="1">
        <dgm:presLayoutVars>
          <dgm:chMax val="1"/>
          <dgm:bulletEnabled val="1"/>
        </dgm:presLayoutVars>
      </dgm:prSet>
      <dgm:spPr/>
    </dgm:pt>
    <dgm:pt modelId="{842A10BD-F18D-45AF-9C30-386FC1525E7D}" type="pres">
      <dgm:prSet presAssocID="{FF3E1CA7-6272-442D-9DE1-82E4BD415CDC}" presName="descendantText" presStyleLbl="alignAcc1" presStyleIdx="0" presStyleCnt="1">
        <dgm:presLayoutVars>
          <dgm:bulletEnabled val="1"/>
        </dgm:presLayoutVars>
      </dgm:prSet>
      <dgm:spPr/>
    </dgm:pt>
  </dgm:ptLst>
  <dgm:cxnLst>
    <dgm:cxn modelId="{BCEADF12-7D3D-49D6-A948-31D5D79350B2}" type="presOf" srcId="{FF3E1CA7-6272-442D-9DE1-82E4BD415CDC}" destId="{F22A262E-7576-47BC-B6CF-6D5374955768}" srcOrd="0" destOrd="0" presId="urn:microsoft.com/office/officeart/2005/8/layout/chevron2"/>
    <dgm:cxn modelId="{CC199C1C-0FE8-4AD9-AEF4-26A9F28C930A}" srcId="{88B4ACD0-7FF1-481D-AADA-0D303A87B5E5}" destId="{FF3E1CA7-6272-442D-9DE1-82E4BD415CDC}" srcOrd="0" destOrd="0" parTransId="{77583A5B-CDF3-4143-8826-60D367A547AA}" sibTransId="{5997FA03-0756-447C-8D07-B722FB6BEAF7}"/>
    <dgm:cxn modelId="{0E5FCCA2-3604-44CD-9FEA-B91FBEA7FE86}" type="presOf" srcId="{88B4ACD0-7FF1-481D-AADA-0D303A87B5E5}" destId="{0B08DB5F-15B7-4A99-93AB-7B21E7E44779}" srcOrd="0" destOrd="0" presId="urn:microsoft.com/office/officeart/2005/8/layout/chevron2"/>
    <dgm:cxn modelId="{60EF0FC6-6F20-428F-BD00-F4C00014B3DD}" type="presOf" srcId="{0809C966-9507-428E-BE2C-A3315D6CD919}" destId="{842A10BD-F18D-45AF-9C30-386FC1525E7D}" srcOrd="0" destOrd="0" presId="urn:microsoft.com/office/officeart/2005/8/layout/chevron2"/>
    <dgm:cxn modelId="{8FF7BDD1-E79C-4560-9DFA-63CFC8F12213}" srcId="{FF3E1CA7-6272-442D-9DE1-82E4BD415CDC}" destId="{0809C966-9507-428E-BE2C-A3315D6CD919}" srcOrd="0" destOrd="0" parTransId="{73FFB075-0F52-49A4-9AA2-0DC459DFC351}" sibTransId="{D3AF2EA9-5E65-4757-A6C9-BD768C0F7A17}"/>
    <dgm:cxn modelId="{5B7A2DDC-3B9B-40C1-827C-0175BFCF3E6B}" type="presParOf" srcId="{0B08DB5F-15B7-4A99-93AB-7B21E7E44779}" destId="{9ABAA730-A98A-4FF9-8590-F2BC11EEBA34}" srcOrd="0" destOrd="0" presId="urn:microsoft.com/office/officeart/2005/8/layout/chevron2"/>
    <dgm:cxn modelId="{94CD5FDA-FE21-432F-A59D-53C37D78A79D}" type="presParOf" srcId="{9ABAA730-A98A-4FF9-8590-F2BC11EEBA34}" destId="{F22A262E-7576-47BC-B6CF-6D5374955768}" srcOrd="0" destOrd="0" presId="urn:microsoft.com/office/officeart/2005/8/layout/chevron2"/>
    <dgm:cxn modelId="{EC0266FE-8C15-47FF-824B-F8B720BFC0A4}" type="presParOf" srcId="{9ABAA730-A98A-4FF9-8590-F2BC11EEBA34}" destId="{842A10BD-F18D-45AF-9C30-386FC1525E7D}"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8B4ACD0-7FF1-481D-AADA-0D303A87B5E5}"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FF3E1CA7-6272-442D-9DE1-82E4BD415CDC}">
      <dgm:prSet/>
      <dgm:spPr/>
      <dgm:t>
        <a:bodyPr/>
        <a:lstStyle/>
        <a:p>
          <a:endParaRPr lang="en-US" dirty="0"/>
        </a:p>
      </dgm:t>
    </dgm:pt>
    <dgm:pt modelId="{77583A5B-CDF3-4143-8826-60D367A547AA}" type="parTrans" cxnId="{CC199C1C-0FE8-4AD9-AEF4-26A9F28C930A}">
      <dgm:prSet/>
      <dgm:spPr/>
      <dgm:t>
        <a:bodyPr/>
        <a:lstStyle/>
        <a:p>
          <a:endParaRPr lang="en-US"/>
        </a:p>
      </dgm:t>
    </dgm:pt>
    <dgm:pt modelId="{5997FA03-0756-447C-8D07-B722FB6BEAF7}" type="sibTrans" cxnId="{CC199C1C-0FE8-4AD9-AEF4-26A9F28C930A}">
      <dgm:prSet/>
      <dgm:spPr/>
      <dgm:t>
        <a:bodyPr/>
        <a:lstStyle/>
        <a:p>
          <a:endParaRPr lang="en-US"/>
        </a:p>
      </dgm:t>
    </dgm:pt>
    <dgm:pt modelId="{0809C966-9507-428E-BE2C-A3315D6CD919}">
      <dgm:prSet/>
      <dgm:spPr/>
      <dgm:t>
        <a:bodyPr/>
        <a:lstStyle/>
        <a:p>
          <a:pPr>
            <a:buFontTx/>
            <a:buNone/>
          </a:pPr>
          <a:r>
            <a:rPr lang="en-US" dirty="0">
              <a:solidFill>
                <a:schemeClr val="tx2">
                  <a:lumMod val="50000"/>
                </a:schemeClr>
              </a:solidFill>
            </a:rPr>
            <a:t>Matching words with patterns</a:t>
          </a:r>
        </a:p>
      </dgm:t>
    </dgm:pt>
    <dgm:pt modelId="{73FFB075-0F52-49A4-9AA2-0DC459DFC351}" type="parTrans" cxnId="{8FF7BDD1-E79C-4560-9DFA-63CFC8F12213}">
      <dgm:prSet/>
      <dgm:spPr/>
      <dgm:t>
        <a:bodyPr/>
        <a:lstStyle/>
        <a:p>
          <a:endParaRPr lang="en-US"/>
        </a:p>
      </dgm:t>
    </dgm:pt>
    <dgm:pt modelId="{D3AF2EA9-5E65-4757-A6C9-BD768C0F7A17}" type="sibTrans" cxnId="{8FF7BDD1-E79C-4560-9DFA-63CFC8F12213}">
      <dgm:prSet/>
      <dgm:spPr/>
      <dgm:t>
        <a:bodyPr/>
        <a:lstStyle/>
        <a:p>
          <a:endParaRPr lang="en-US"/>
        </a:p>
      </dgm:t>
    </dgm:pt>
    <dgm:pt modelId="{0B08DB5F-15B7-4A99-93AB-7B21E7E44779}" type="pres">
      <dgm:prSet presAssocID="{88B4ACD0-7FF1-481D-AADA-0D303A87B5E5}" presName="linearFlow" presStyleCnt="0">
        <dgm:presLayoutVars>
          <dgm:dir/>
          <dgm:animLvl val="lvl"/>
          <dgm:resizeHandles val="exact"/>
        </dgm:presLayoutVars>
      </dgm:prSet>
      <dgm:spPr/>
    </dgm:pt>
    <dgm:pt modelId="{9ABAA730-A98A-4FF9-8590-F2BC11EEBA34}" type="pres">
      <dgm:prSet presAssocID="{FF3E1CA7-6272-442D-9DE1-82E4BD415CDC}" presName="composite" presStyleCnt="0"/>
      <dgm:spPr/>
    </dgm:pt>
    <dgm:pt modelId="{F22A262E-7576-47BC-B6CF-6D5374955768}" type="pres">
      <dgm:prSet presAssocID="{FF3E1CA7-6272-442D-9DE1-82E4BD415CDC}" presName="parentText" presStyleLbl="alignNode1" presStyleIdx="0" presStyleCnt="1">
        <dgm:presLayoutVars>
          <dgm:chMax val="1"/>
          <dgm:bulletEnabled val="1"/>
        </dgm:presLayoutVars>
      </dgm:prSet>
      <dgm:spPr/>
    </dgm:pt>
    <dgm:pt modelId="{842A10BD-F18D-45AF-9C30-386FC1525E7D}" type="pres">
      <dgm:prSet presAssocID="{FF3E1CA7-6272-442D-9DE1-82E4BD415CDC}" presName="descendantText" presStyleLbl="alignAcc1" presStyleIdx="0" presStyleCnt="1">
        <dgm:presLayoutVars>
          <dgm:bulletEnabled val="1"/>
        </dgm:presLayoutVars>
      </dgm:prSet>
      <dgm:spPr/>
    </dgm:pt>
  </dgm:ptLst>
  <dgm:cxnLst>
    <dgm:cxn modelId="{BCEADF12-7D3D-49D6-A948-31D5D79350B2}" type="presOf" srcId="{FF3E1CA7-6272-442D-9DE1-82E4BD415CDC}" destId="{F22A262E-7576-47BC-B6CF-6D5374955768}" srcOrd="0" destOrd="0" presId="urn:microsoft.com/office/officeart/2005/8/layout/chevron2"/>
    <dgm:cxn modelId="{CC199C1C-0FE8-4AD9-AEF4-26A9F28C930A}" srcId="{88B4ACD0-7FF1-481D-AADA-0D303A87B5E5}" destId="{FF3E1CA7-6272-442D-9DE1-82E4BD415CDC}" srcOrd="0" destOrd="0" parTransId="{77583A5B-CDF3-4143-8826-60D367A547AA}" sibTransId="{5997FA03-0756-447C-8D07-B722FB6BEAF7}"/>
    <dgm:cxn modelId="{0E5FCCA2-3604-44CD-9FEA-B91FBEA7FE86}" type="presOf" srcId="{88B4ACD0-7FF1-481D-AADA-0D303A87B5E5}" destId="{0B08DB5F-15B7-4A99-93AB-7B21E7E44779}" srcOrd="0" destOrd="0" presId="urn:microsoft.com/office/officeart/2005/8/layout/chevron2"/>
    <dgm:cxn modelId="{60EF0FC6-6F20-428F-BD00-F4C00014B3DD}" type="presOf" srcId="{0809C966-9507-428E-BE2C-A3315D6CD919}" destId="{842A10BD-F18D-45AF-9C30-386FC1525E7D}" srcOrd="0" destOrd="0" presId="urn:microsoft.com/office/officeart/2005/8/layout/chevron2"/>
    <dgm:cxn modelId="{8FF7BDD1-E79C-4560-9DFA-63CFC8F12213}" srcId="{FF3E1CA7-6272-442D-9DE1-82E4BD415CDC}" destId="{0809C966-9507-428E-BE2C-A3315D6CD919}" srcOrd="0" destOrd="0" parTransId="{73FFB075-0F52-49A4-9AA2-0DC459DFC351}" sibTransId="{D3AF2EA9-5E65-4757-A6C9-BD768C0F7A17}"/>
    <dgm:cxn modelId="{5B7A2DDC-3B9B-40C1-827C-0175BFCF3E6B}" type="presParOf" srcId="{0B08DB5F-15B7-4A99-93AB-7B21E7E44779}" destId="{9ABAA730-A98A-4FF9-8590-F2BC11EEBA34}" srcOrd="0" destOrd="0" presId="urn:microsoft.com/office/officeart/2005/8/layout/chevron2"/>
    <dgm:cxn modelId="{94CD5FDA-FE21-432F-A59D-53C37D78A79D}" type="presParOf" srcId="{9ABAA730-A98A-4FF9-8590-F2BC11EEBA34}" destId="{F22A262E-7576-47BC-B6CF-6D5374955768}" srcOrd="0" destOrd="0" presId="urn:microsoft.com/office/officeart/2005/8/layout/chevron2"/>
    <dgm:cxn modelId="{EC0266FE-8C15-47FF-824B-F8B720BFC0A4}" type="presParOf" srcId="{9ABAA730-A98A-4FF9-8590-F2BC11EEBA34}" destId="{842A10BD-F18D-45AF-9C30-386FC1525E7D}"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8B4ACD0-7FF1-481D-AADA-0D303A87B5E5}"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FF3E1CA7-6272-442D-9DE1-82E4BD415CDC}">
      <dgm:prSet/>
      <dgm:spPr/>
      <dgm:t>
        <a:bodyPr/>
        <a:lstStyle/>
        <a:p>
          <a:endParaRPr lang="en-US" dirty="0"/>
        </a:p>
      </dgm:t>
    </dgm:pt>
    <dgm:pt modelId="{77583A5B-CDF3-4143-8826-60D367A547AA}" type="parTrans" cxnId="{CC199C1C-0FE8-4AD9-AEF4-26A9F28C930A}">
      <dgm:prSet/>
      <dgm:spPr/>
      <dgm:t>
        <a:bodyPr/>
        <a:lstStyle/>
        <a:p>
          <a:endParaRPr lang="en-US"/>
        </a:p>
      </dgm:t>
    </dgm:pt>
    <dgm:pt modelId="{5997FA03-0756-447C-8D07-B722FB6BEAF7}" type="sibTrans" cxnId="{CC199C1C-0FE8-4AD9-AEF4-26A9F28C930A}">
      <dgm:prSet/>
      <dgm:spPr/>
      <dgm:t>
        <a:bodyPr/>
        <a:lstStyle/>
        <a:p>
          <a:endParaRPr lang="en-US"/>
        </a:p>
      </dgm:t>
    </dgm:pt>
    <dgm:pt modelId="{0809C966-9507-428E-BE2C-A3315D6CD919}">
      <dgm:prSet/>
      <dgm:spPr/>
      <dgm:t>
        <a:bodyPr/>
        <a:lstStyle/>
        <a:p>
          <a:pPr>
            <a:buFontTx/>
            <a:buNone/>
          </a:pPr>
          <a:r>
            <a:rPr lang="en-US" dirty="0">
              <a:solidFill>
                <a:schemeClr val="tx2">
                  <a:lumMod val="50000"/>
                </a:schemeClr>
              </a:solidFill>
            </a:rPr>
            <a:t>Matching words with patterns</a:t>
          </a:r>
        </a:p>
      </dgm:t>
    </dgm:pt>
    <dgm:pt modelId="{73FFB075-0F52-49A4-9AA2-0DC459DFC351}" type="parTrans" cxnId="{8FF7BDD1-E79C-4560-9DFA-63CFC8F12213}">
      <dgm:prSet/>
      <dgm:spPr/>
      <dgm:t>
        <a:bodyPr/>
        <a:lstStyle/>
        <a:p>
          <a:endParaRPr lang="en-US"/>
        </a:p>
      </dgm:t>
    </dgm:pt>
    <dgm:pt modelId="{D3AF2EA9-5E65-4757-A6C9-BD768C0F7A17}" type="sibTrans" cxnId="{8FF7BDD1-E79C-4560-9DFA-63CFC8F12213}">
      <dgm:prSet/>
      <dgm:spPr/>
      <dgm:t>
        <a:bodyPr/>
        <a:lstStyle/>
        <a:p>
          <a:endParaRPr lang="en-US"/>
        </a:p>
      </dgm:t>
    </dgm:pt>
    <dgm:pt modelId="{0B08DB5F-15B7-4A99-93AB-7B21E7E44779}" type="pres">
      <dgm:prSet presAssocID="{88B4ACD0-7FF1-481D-AADA-0D303A87B5E5}" presName="linearFlow" presStyleCnt="0">
        <dgm:presLayoutVars>
          <dgm:dir/>
          <dgm:animLvl val="lvl"/>
          <dgm:resizeHandles val="exact"/>
        </dgm:presLayoutVars>
      </dgm:prSet>
      <dgm:spPr/>
    </dgm:pt>
    <dgm:pt modelId="{9ABAA730-A98A-4FF9-8590-F2BC11EEBA34}" type="pres">
      <dgm:prSet presAssocID="{FF3E1CA7-6272-442D-9DE1-82E4BD415CDC}" presName="composite" presStyleCnt="0"/>
      <dgm:spPr/>
    </dgm:pt>
    <dgm:pt modelId="{F22A262E-7576-47BC-B6CF-6D5374955768}" type="pres">
      <dgm:prSet presAssocID="{FF3E1CA7-6272-442D-9DE1-82E4BD415CDC}" presName="parentText" presStyleLbl="alignNode1" presStyleIdx="0" presStyleCnt="1">
        <dgm:presLayoutVars>
          <dgm:chMax val="1"/>
          <dgm:bulletEnabled val="1"/>
        </dgm:presLayoutVars>
      </dgm:prSet>
      <dgm:spPr/>
    </dgm:pt>
    <dgm:pt modelId="{842A10BD-F18D-45AF-9C30-386FC1525E7D}" type="pres">
      <dgm:prSet presAssocID="{FF3E1CA7-6272-442D-9DE1-82E4BD415CDC}" presName="descendantText" presStyleLbl="alignAcc1" presStyleIdx="0" presStyleCnt="1">
        <dgm:presLayoutVars>
          <dgm:bulletEnabled val="1"/>
        </dgm:presLayoutVars>
      </dgm:prSet>
      <dgm:spPr/>
    </dgm:pt>
  </dgm:ptLst>
  <dgm:cxnLst>
    <dgm:cxn modelId="{BCEADF12-7D3D-49D6-A948-31D5D79350B2}" type="presOf" srcId="{FF3E1CA7-6272-442D-9DE1-82E4BD415CDC}" destId="{F22A262E-7576-47BC-B6CF-6D5374955768}" srcOrd="0" destOrd="0" presId="urn:microsoft.com/office/officeart/2005/8/layout/chevron2"/>
    <dgm:cxn modelId="{CC199C1C-0FE8-4AD9-AEF4-26A9F28C930A}" srcId="{88B4ACD0-7FF1-481D-AADA-0D303A87B5E5}" destId="{FF3E1CA7-6272-442D-9DE1-82E4BD415CDC}" srcOrd="0" destOrd="0" parTransId="{77583A5B-CDF3-4143-8826-60D367A547AA}" sibTransId="{5997FA03-0756-447C-8D07-B722FB6BEAF7}"/>
    <dgm:cxn modelId="{0E5FCCA2-3604-44CD-9FEA-B91FBEA7FE86}" type="presOf" srcId="{88B4ACD0-7FF1-481D-AADA-0D303A87B5E5}" destId="{0B08DB5F-15B7-4A99-93AB-7B21E7E44779}" srcOrd="0" destOrd="0" presId="urn:microsoft.com/office/officeart/2005/8/layout/chevron2"/>
    <dgm:cxn modelId="{60EF0FC6-6F20-428F-BD00-F4C00014B3DD}" type="presOf" srcId="{0809C966-9507-428E-BE2C-A3315D6CD919}" destId="{842A10BD-F18D-45AF-9C30-386FC1525E7D}" srcOrd="0" destOrd="0" presId="urn:microsoft.com/office/officeart/2005/8/layout/chevron2"/>
    <dgm:cxn modelId="{8FF7BDD1-E79C-4560-9DFA-63CFC8F12213}" srcId="{FF3E1CA7-6272-442D-9DE1-82E4BD415CDC}" destId="{0809C966-9507-428E-BE2C-A3315D6CD919}" srcOrd="0" destOrd="0" parTransId="{73FFB075-0F52-49A4-9AA2-0DC459DFC351}" sibTransId="{D3AF2EA9-5E65-4757-A6C9-BD768C0F7A17}"/>
    <dgm:cxn modelId="{5B7A2DDC-3B9B-40C1-827C-0175BFCF3E6B}" type="presParOf" srcId="{0B08DB5F-15B7-4A99-93AB-7B21E7E44779}" destId="{9ABAA730-A98A-4FF9-8590-F2BC11EEBA34}" srcOrd="0" destOrd="0" presId="urn:microsoft.com/office/officeart/2005/8/layout/chevron2"/>
    <dgm:cxn modelId="{94CD5FDA-FE21-432F-A59D-53C37D78A79D}" type="presParOf" srcId="{9ABAA730-A98A-4FF9-8590-F2BC11EEBA34}" destId="{F22A262E-7576-47BC-B6CF-6D5374955768}" srcOrd="0" destOrd="0" presId="urn:microsoft.com/office/officeart/2005/8/layout/chevron2"/>
    <dgm:cxn modelId="{EC0266FE-8C15-47FF-824B-F8B720BFC0A4}" type="presParOf" srcId="{9ABAA730-A98A-4FF9-8590-F2BC11EEBA34}" destId="{842A10BD-F18D-45AF-9C30-386FC1525E7D}"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8B4ACD0-7FF1-481D-AADA-0D303A87B5E5}"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FF3E1CA7-6272-442D-9DE1-82E4BD415CDC}">
      <dgm:prSet/>
      <dgm:spPr/>
      <dgm:t>
        <a:bodyPr/>
        <a:lstStyle/>
        <a:p>
          <a:endParaRPr lang="en-US" dirty="0"/>
        </a:p>
      </dgm:t>
    </dgm:pt>
    <dgm:pt modelId="{77583A5B-CDF3-4143-8826-60D367A547AA}" type="parTrans" cxnId="{CC199C1C-0FE8-4AD9-AEF4-26A9F28C930A}">
      <dgm:prSet/>
      <dgm:spPr/>
      <dgm:t>
        <a:bodyPr/>
        <a:lstStyle/>
        <a:p>
          <a:endParaRPr lang="en-US"/>
        </a:p>
      </dgm:t>
    </dgm:pt>
    <dgm:pt modelId="{5997FA03-0756-447C-8D07-B722FB6BEAF7}" type="sibTrans" cxnId="{CC199C1C-0FE8-4AD9-AEF4-26A9F28C930A}">
      <dgm:prSet/>
      <dgm:spPr/>
      <dgm:t>
        <a:bodyPr/>
        <a:lstStyle/>
        <a:p>
          <a:endParaRPr lang="en-US"/>
        </a:p>
      </dgm:t>
    </dgm:pt>
    <dgm:pt modelId="{0809C966-9507-428E-BE2C-A3315D6CD919}">
      <dgm:prSet/>
      <dgm:spPr/>
      <dgm:t>
        <a:bodyPr/>
        <a:lstStyle/>
        <a:p>
          <a:pPr>
            <a:buFontTx/>
            <a:buNone/>
          </a:pPr>
          <a:r>
            <a:rPr lang="en-US" dirty="0">
              <a:solidFill>
                <a:schemeClr val="tx2">
                  <a:lumMod val="50000"/>
                </a:schemeClr>
              </a:solidFill>
            </a:rPr>
            <a:t>Matching series of range of characters</a:t>
          </a:r>
        </a:p>
      </dgm:t>
    </dgm:pt>
    <dgm:pt modelId="{73FFB075-0F52-49A4-9AA2-0DC459DFC351}" type="parTrans" cxnId="{8FF7BDD1-E79C-4560-9DFA-63CFC8F12213}">
      <dgm:prSet/>
      <dgm:spPr/>
      <dgm:t>
        <a:bodyPr/>
        <a:lstStyle/>
        <a:p>
          <a:endParaRPr lang="en-US"/>
        </a:p>
      </dgm:t>
    </dgm:pt>
    <dgm:pt modelId="{D3AF2EA9-5E65-4757-A6C9-BD768C0F7A17}" type="sibTrans" cxnId="{8FF7BDD1-E79C-4560-9DFA-63CFC8F12213}">
      <dgm:prSet/>
      <dgm:spPr/>
      <dgm:t>
        <a:bodyPr/>
        <a:lstStyle/>
        <a:p>
          <a:endParaRPr lang="en-US"/>
        </a:p>
      </dgm:t>
    </dgm:pt>
    <dgm:pt modelId="{0B08DB5F-15B7-4A99-93AB-7B21E7E44779}" type="pres">
      <dgm:prSet presAssocID="{88B4ACD0-7FF1-481D-AADA-0D303A87B5E5}" presName="linearFlow" presStyleCnt="0">
        <dgm:presLayoutVars>
          <dgm:dir/>
          <dgm:animLvl val="lvl"/>
          <dgm:resizeHandles val="exact"/>
        </dgm:presLayoutVars>
      </dgm:prSet>
      <dgm:spPr/>
    </dgm:pt>
    <dgm:pt modelId="{9ABAA730-A98A-4FF9-8590-F2BC11EEBA34}" type="pres">
      <dgm:prSet presAssocID="{FF3E1CA7-6272-442D-9DE1-82E4BD415CDC}" presName="composite" presStyleCnt="0"/>
      <dgm:spPr/>
    </dgm:pt>
    <dgm:pt modelId="{F22A262E-7576-47BC-B6CF-6D5374955768}" type="pres">
      <dgm:prSet presAssocID="{FF3E1CA7-6272-442D-9DE1-82E4BD415CDC}" presName="parentText" presStyleLbl="alignNode1" presStyleIdx="0" presStyleCnt="1">
        <dgm:presLayoutVars>
          <dgm:chMax val="1"/>
          <dgm:bulletEnabled val="1"/>
        </dgm:presLayoutVars>
      </dgm:prSet>
      <dgm:spPr/>
    </dgm:pt>
    <dgm:pt modelId="{842A10BD-F18D-45AF-9C30-386FC1525E7D}" type="pres">
      <dgm:prSet presAssocID="{FF3E1CA7-6272-442D-9DE1-82E4BD415CDC}" presName="descendantText" presStyleLbl="alignAcc1" presStyleIdx="0" presStyleCnt="1">
        <dgm:presLayoutVars>
          <dgm:bulletEnabled val="1"/>
        </dgm:presLayoutVars>
      </dgm:prSet>
      <dgm:spPr/>
    </dgm:pt>
  </dgm:ptLst>
  <dgm:cxnLst>
    <dgm:cxn modelId="{BCEADF12-7D3D-49D6-A948-31D5D79350B2}" type="presOf" srcId="{FF3E1CA7-6272-442D-9DE1-82E4BD415CDC}" destId="{F22A262E-7576-47BC-B6CF-6D5374955768}" srcOrd="0" destOrd="0" presId="urn:microsoft.com/office/officeart/2005/8/layout/chevron2"/>
    <dgm:cxn modelId="{CC199C1C-0FE8-4AD9-AEF4-26A9F28C930A}" srcId="{88B4ACD0-7FF1-481D-AADA-0D303A87B5E5}" destId="{FF3E1CA7-6272-442D-9DE1-82E4BD415CDC}" srcOrd="0" destOrd="0" parTransId="{77583A5B-CDF3-4143-8826-60D367A547AA}" sibTransId="{5997FA03-0756-447C-8D07-B722FB6BEAF7}"/>
    <dgm:cxn modelId="{0E5FCCA2-3604-44CD-9FEA-B91FBEA7FE86}" type="presOf" srcId="{88B4ACD0-7FF1-481D-AADA-0D303A87B5E5}" destId="{0B08DB5F-15B7-4A99-93AB-7B21E7E44779}" srcOrd="0" destOrd="0" presId="urn:microsoft.com/office/officeart/2005/8/layout/chevron2"/>
    <dgm:cxn modelId="{60EF0FC6-6F20-428F-BD00-F4C00014B3DD}" type="presOf" srcId="{0809C966-9507-428E-BE2C-A3315D6CD919}" destId="{842A10BD-F18D-45AF-9C30-386FC1525E7D}" srcOrd="0" destOrd="0" presId="urn:microsoft.com/office/officeart/2005/8/layout/chevron2"/>
    <dgm:cxn modelId="{8FF7BDD1-E79C-4560-9DFA-63CFC8F12213}" srcId="{FF3E1CA7-6272-442D-9DE1-82E4BD415CDC}" destId="{0809C966-9507-428E-BE2C-A3315D6CD919}" srcOrd="0" destOrd="0" parTransId="{73FFB075-0F52-49A4-9AA2-0DC459DFC351}" sibTransId="{D3AF2EA9-5E65-4757-A6C9-BD768C0F7A17}"/>
    <dgm:cxn modelId="{5B7A2DDC-3B9B-40C1-827C-0175BFCF3E6B}" type="presParOf" srcId="{0B08DB5F-15B7-4A99-93AB-7B21E7E44779}" destId="{9ABAA730-A98A-4FF9-8590-F2BC11EEBA34}" srcOrd="0" destOrd="0" presId="urn:microsoft.com/office/officeart/2005/8/layout/chevron2"/>
    <dgm:cxn modelId="{94CD5FDA-FE21-432F-A59D-53C37D78A79D}" type="presParOf" srcId="{9ABAA730-A98A-4FF9-8590-F2BC11EEBA34}" destId="{F22A262E-7576-47BC-B6CF-6D5374955768}" srcOrd="0" destOrd="0" presId="urn:microsoft.com/office/officeart/2005/8/layout/chevron2"/>
    <dgm:cxn modelId="{EC0266FE-8C15-47FF-824B-F8B720BFC0A4}" type="presParOf" srcId="{9ABAA730-A98A-4FF9-8590-F2BC11EEBA34}" destId="{842A10BD-F18D-45AF-9C30-386FC1525E7D}"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2A262E-7576-47BC-B6CF-6D5374955768}">
      <dsp:nvSpPr>
        <dsp:cNvPr id="0" name=""/>
        <dsp:cNvSpPr/>
      </dsp:nvSpPr>
      <dsp:spPr>
        <a:xfrm rot="5400000">
          <a:off x="-211357" y="211357"/>
          <a:ext cx="1409048" cy="986333"/>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endParaRPr lang="en-US" sz="2700" kern="1200" dirty="0"/>
        </a:p>
      </dsp:txBody>
      <dsp:txXfrm rot="-5400000">
        <a:off x="1" y="493167"/>
        <a:ext cx="986333" cy="422715"/>
      </dsp:txXfrm>
    </dsp:sp>
    <dsp:sp modelId="{842A10BD-F18D-45AF-9C30-386FC1525E7D}">
      <dsp:nvSpPr>
        <dsp:cNvPr id="0" name=""/>
        <dsp:cNvSpPr/>
      </dsp:nvSpPr>
      <dsp:spPr>
        <a:xfrm rot="5400000">
          <a:off x="5471913" y="-4485579"/>
          <a:ext cx="915881" cy="988704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1376" tIns="30480" rIns="30480" bIns="30480" numCol="1" spcCol="1270" anchor="ctr" anchorCtr="0">
          <a:noAutofit/>
        </a:bodyPr>
        <a:lstStyle/>
        <a:p>
          <a:pPr marL="285750" lvl="1" indent="-285750" algn="l" defTabSz="2133600">
            <a:lnSpc>
              <a:spcPct val="90000"/>
            </a:lnSpc>
            <a:spcBef>
              <a:spcPct val="0"/>
            </a:spcBef>
            <a:spcAft>
              <a:spcPct val="15000"/>
            </a:spcAft>
            <a:buFontTx/>
            <a:buNone/>
          </a:pPr>
          <a:r>
            <a:rPr lang="en-US" sz="4800" kern="1200" dirty="0">
              <a:solidFill>
                <a:schemeClr val="tx2">
                  <a:lumMod val="50000"/>
                </a:schemeClr>
              </a:solidFill>
            </a:rPr>
            <a:t>Matching series of range of characters</a:t>
          </a:r>
        </a:p>
      </dsp:txBody>
      <dsp:txXfrm rot="-5400000">
        <a:off x="986334" y="44710"/>
        <a:ext cx="9842330" cy="82646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2A262E-7576-47BC-B6CF-6D5374955768}">
      <dsp:nvSpPr>
        <dsp:cNvPr id="0" name=""/>
        <dsp:cNvSpPr/>
      </dsp:nvSpPr>
      <dsp:spPr>
        <a:xfrm rot="5400000">
          <a:off x="-211357" y="211357"/>
          <a:ext cx="1409048" cy="986333"/>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endParaRPr lang="en-US" sz="2700" kern="1200" dirty="0"/>
        </a:p>
      </dsp:txBody>
      <dsp:txXfrm rot="-5400000">
        <a:off x="1" y="493167"/>
        <a:ext cx="986333" cy="422715"/>
      </dsp:txXfrm>
    </dsp:sp>
    <dsp:sp modelId="{842A10BD-F18D-45AF-9C30-386FC1525E7D}">
      <dsp:nvSpPr>
        <dsp:cNvPr id="0" name=""/>
        <dsp:cNvSpPr/>
      </dsp:nvSpPr>
      <dsp:spPr>
        <a:xfrm rot="5400000">
          <a:off x="5471913" y="-4485579"/>
          <a:ext cx="915881" cy="988704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1376" tIns="30480" rIns="30480" bIns="30480" numCol="1" spcCol="1270" anchor="ctr" anchorCtr="0">
          <a:noAutofit/>
        </a:bodyPr>
        <a:lstStyle/>
        <a:p>
          <a:pPr marL="285750" lvl="1" indent="-285750" algn="l" defTabSz="2133600">
            <a:lnSpc>
              <a:spcPct val="90000"/>
            </a:lnSpc>
            <a:spcBef>
              <a:spcPct val="0"/>
            </a:spcBef>
            <a:spcAft>
              <a:spcPct val="15000"/>
            </a:spcAft>
            <a:buFontTx/>
            <a:buNone/>
          </a:pPr>
          <a:r>
            <a:rPr lang="en-US" sz="4800" kern="1200" dirty="0">
              <a:solidFill>
                <a:schemeClr val="tx2">
                  <a:lumMod val="50000"/>
                </a:schemeClr>
              </a:solidFill>
            </a:rPr>
            <a:t>Matching series of range of characters</a:t>
          </a:r>
        </a:p>
      </dsp:txBody>
      <dsp:txXfrm rot="-5400000">
        <a:off x="986334" y="44710"/>
        <a:ext cx="9842330" cy="82646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2A262E-7576-47BC-B6CF-6D5374955768}">
      <dsp:nvSpPr>
        <dsp:cNvPr id="0" name=""/>
        <dsp:cNvSpPr/>
      </dsp:nvSpPr>
      <dsp:spPr>
        <a:xfrm rot="5400000">
          <a:off x="-211357" y="211357"/>
          <a:ext cx="1409048" cy="986333"/>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endParaRPr lang="en-US" sz="2700" kern="1200" dirty="0"/>
        </a:p>
      </dsp:txBody>
      <dsp:txXfrm rot="-5400000">
        <a:off x="1" y="493167"/>
        <a:ext cx="986333" cy="422715"/>
      </dsp:txXfrm>
    </dsp:sp>
    <dsp:sp modelId="{842A10BD-F18D-45AF-9C30-386FC1525E7D}">
      <dsp:nvSpPr>
        <dsp:cNvPr id="0" name=""/>
        <dsp:cNvSpPr/>
      </dsp:nvSpPr>
      <dsp:spPr>
        <a:xfrm rot="5400000">
          <a:off x="5471913" y="-4485579"/>
          <a:ext cx="915881" cy="988704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4048" tIns="34290" rIns="34290" bIns="34290" numCol="1" spcCol="1270" anchor="ctr" anchorCtr="0">
          <a:noAutofit/>
        </a:bodyPr>
        <a:lstStyle/>
        <a:p>
          <a:pPr marL="285750" lvl="1" indent="-285750" algn="l" defTabSz="2400300">
            <a:lnSpc>
              <a:spcPct val="90000"/>
            </a:lnSpc>
            <a:spcBef>
              <a:spcPct val="0"/>
            </a:spcBef>
            <a:spcAft>
              <a:spcPct val="15000"/>
            </a:spcAft>
            <a:buFontTx/>
            <a:buNone/>
          </a:pPr>
          <a:r>
            <a:rPr lang="en-US" sz="5400" kern="1200" dirty="0">
              <a:solidFill>
                <a:schemeClr val="tx2">
                  <a:lumMod val="50000"/>
                </a:schemeClr>
              </a:solidFill>
            </a:rPr>
            <a:t>Replacing a string</a:t>
          </a:r>
        </a:p>
      </dsp:txBody>
      <dsp:txXfrm rot="-5400000">
        <a:off x="986334" y="44710"/>
        <a:ext cx="9842330" cy="82646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2A262E-7576-47BC-B6CF-6D5374955768}">
      <dsp:nvSpPr>
        <dsp:cNvPr id="0" name=""/>
        <dsp:cNvSpPr/>
      </dsp:nvSpPr>
      <dsp:spPr>
        <a:xfrm rot="5400000">
          <a:off x="-211357" y="211357"/>
          <a:ext cx="1409048" cy="986333"/>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endParaRPr lang="en-US" sz="2700" kern="1200" dirty="0"/>
        </a:p>
      </dsp:txBody>
      <dsp:txXfrm rot="-5400000">
        <a:off x="1" y="493167"/>
        <a:ext cx="986333" cy="422715"/>
      </dsp:txXfrm>
    </dsp:sp>
    <dsp:sp modelId="{842A10BD-F18D-45AF-9C30-386FC1525E7D}">
      <dsp:nvSpPr>
        <dsp:cNvPr id="0" name=""/>
        <dsp:cNvSpPr/>
      </dsp:nvSpPr>
      <dsp:spPr>
        <a:xfrm rot="5400000">
          <a:off x="5471913" y="-4485579"/>
          <a:ext cx="915881" cy="988704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4048" tIns="34290" rIns="34290" bIns="34290" numCol="1" spcCol="1270" anchor="ctr" anchorCtr="0">
          <a:noAutofit/>
        </a:bodyPr>
        <a:lstStyle/>
        <a:p>
          <a:pPr marL="285750" lvl="1" indent="-285750" algn="l" defTabSz="2400300">
            <a:lnSpc>
              <a:spcPct val="90000"/>
            </a:lnSpc>
            <a:spcBef>
              <a:spcPct val="0"/>
            </a:spcBef>
            <a:spcAft>
              <a:spcPct val="15000"/>
            </a:spcAft>
            <a:buFontTx/>
            <a:buNone/>
          </a:pPr>
          <a:r>
            <a:rPr lang="en-US" sz="5400" kern="1200" dirty="0">
              <a:solidFill>
                <a:schemeClr val="tx2">
                  <a:lumMod val="50000"/>
                </a:schemeClr>
              </a:solidFill>
            </a:rPr>
            <a:t>Replacing a string</a:t>
          </a:r>
        </a:p>
      </dsp:txBody>
      <dsp:txXfrm rot="-5400000">
        <a:off x="986334" y="44710"/>
        <a:ext cx="9842330" cy="82646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2A262E-7576-47BC-B6CF-6D5374955768}">
      <dsp:nvSpPr>
        <dsp:cNvPr id="0" name=""/>
        <dsp:cNvSpPr/>
      </dsp:nvSpPr>
      <dsp:spPr>
        <a:xfrm rot="5400000">
          <a:off x="-211357" y="211357"/>
          <a:ext cx="1409048" cy="986333"/>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endParaRPr lang="en-US" sz="2700" kern="1200" dirty="0"/>
        </a:p>
      </dsp:txBody>
      <dsp:txXfrm rot="-5400000">
        <a:off x="1" y="493167"/>
        <a:ext cx="986333" cy="422715"/>
      </dsp:txXfrm>
    </dsp:sp>
    <dsp:sp modelId="{842A10BD-F18D-45AF-9C30-386FC1525E7D}">
      <dsp:nvSpPr>
        <dsp:cNvPr id="0" name=""/>
        <dsp:cNvSpPr/>
      </dsp:nvSpPr>
      <dsp:spPr>
        <a:xfrm rot="5400000">
          <a:off x="5471913" y="-4485579"/>
          <a:ext cx="915881" cy="988704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4048" tIns="34290" rIns="34290" bIns="34290" numCol="1" spcCol="1270" anchor="ctr" anchorCtr="0">
          <a:noAutofit/>
        </a:bodyPr>
        <a:lstStyle/>
        <a:p>
          <a:pPr marL="285750" lvl="1" indent="-285750" algn="l" defTabSz="2400300">
            <a:lnSpc>
              <a:spcPct val="90000"/>
            </a:lnSpc>
            <a:spcBef>
              <a:spcPct val="0"/>
            </a:spcBef>
            <a:spcAft>
              <a:spcPct val="15000"/>
            </a:spcAft>
            <a:buFontTx/>
            <a:buNone/>
          </a:pPr>
          <a:r>
            <a:rPr lang="en-US" sz="5400" kern="1200" dirty="0">
              <a:solidFill>
                <a:schemeClr val="tx2">
                  <a:lumMod val="50000"/>
                </a:schemeClr>
              </a:solidFill>
            </a:rPr>
            <a:t>Matching a single character</a:t>
          </a:r>
        </a:p>
      </dsp:txBody>
      <dsp:txXfrm rot="-5400000">
        <a:off x="986334" y="44710"/>
        <a:ext cx="9842330" cy="826461"/>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72444F-F358-459D-90E3-484F5CC209F2}">
      <dsp:nvSpPr>
        <dsp:cNvPr id="0" name=""/>
        <dsp:cNvSpPr/>
      </dsp:nvSpPr>
      <dsp:spPr>
        <a:xfrm>
          <a:off x="0" y="34798"/>
          <a:ext cx="3476255" cy="20857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b="1" kern="1200" dirty="0"/>
            <a:t>Phone Number Verification </a:t>
          </a:r>
          <a:endParaRPr lang="en-US" sz="4200" kern="1200" dirty="0"/>
        </a:p>
      </dsp:txBody>
      <dsp:txXfrm>
        <a:off x="0" y="34798"/>
        <a:ext cx="3476255" cy="2085753"/>
      </dsp:txXfrm>
    </dsp:sp>
    <dsp:sp modelId="{4F78EC0A-E7F8-4DBE-AF7C-A2F0842BD534}">
      <dsp:nvSpPr>
        <dsp:cNvPr id="0" name=""/>
        <dsp:cNvSpPr/>
      </dsp:nvSpPr>
      <dsp:spPr>
        <a:xfrm>
          <a:off x="3823220" y="27289"/>
          <a:ext cx="3476255" cy="20857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b="1" kern="1200" dirty="0"/>
            <a:t>E-mail Address Verification  </a:t>
          </a:r>
          <a:endParaRPr lang="en-US" sz="4200" kern="1200" dirty="0"/>
        </a:p>
      </dsp:txBody>
      <dsp:txXfrm>
        <a:off x="3823220" y="27289"/>
        <a:ext cx="3476255" cy="2085753"/>
      </dsp:txXfrm>
    </dsp:sp>
    <dsp:sp modelId="{C3897713-47A6-4FB0-874A-03D1032DF151}">
      <dsp:nvSpPr>
        <dsp:cNvPr id="0" name=""/>
        <dsp:cNvSpPr/>
      </dsp:nvSpPr>
      <dsp:spPr>
        <a:xfrm>
          <a:off x="7647761" y="37822"/>
          <a:ext cx="3476255" cy="20857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b="1" kern="1200" dirty="0"/>
            <a:t>Web Scrapping</a:t>
          </a:r>
          <a:endParaRPr lang="en-US" sz="4200" kern="1200" dirty="0"/>
        </a:p>
      </dsp:txBody>
      <dsp:txXfrm>
        <a:off x="7647761" y="37822"/>
        <a:ext cx="3476255" cy="20857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DFF260-D62B-4C13-A94F-EACB10A2E410}">
      <dsp:nvSpPr>
        <dsp:cNvPr id="0" name=""/>
        <dsp:cNvSpPr/>
      </dsp:nvSpPr>
      <dsp:spPr>
        <a:xfrm>
          <a:off x="0" y="25345"/>
          <a:ext cx="3476255" cy="20857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b="1" kern="1200" dirty="0"/>
            <a:t>Finding a word in the string</a:t>
          </a:r>
          <a:endParaRPr lang="en-US" sz="4100" kern="1200" dirty="0"/>
        </a:p>
      </dsp:txBody>
      <dsp:txXfrm>
        <a:off x="0" y="25345"/>
        <a:ext cx="3476255" cy="2085753"/>
      </dsp:txXfrm>
    </dsp:sp>
    <dsp:sp modelId="{29CA74CC-981B-4C1A-A477-5C2123F2C72D}">
      <dsp:nvSpPr>
        <dsp:cNvPr id="0" name=""/>
        <dsp:cNvSpPr/>
      </dsp:nvSpPr>
      <dsp:spPr>
        <a:xfrm>
          <a:off x="3823880" y="25345"/>
          <a:ext cx="3476255" cy="20857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b="1" kern="1200"/>
            <a:t>Generating an iterator</a:t>
          </a:r>
          <a:endParaRPr lang="en-US" sz="4100" kern="1200"/>
        </a:p>
      </dsp:txBody>
      <dsp:txXfrm>
        <a:off x="3823880" y="25345"/>
        <a:ext cx="3476255" cy="2085753"/>
      </dsp:txXfrm>
    </dsp:sp>
    <dsp:sp modelId="{53620300-E743-481B-BB4E-7D460B71CCF7}">
      <dsp:nvSpPr>
        <dsp:cNvPr id="0" name=""/>
        <dsp:cNvSpPr/>
      </dsp:nvSpPr>
      <dsp:spPr>
        <a:xfrm>
          <a:off x="7647761" y="25345"/>
          <a:ext cx="3476255" cy="20857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b="1" kern="1200" dirty="0"/>
            <a:t>Matching words with patterns</a:t>
          </a:r>
          <a:endParaRPr lang="en-US" sz="4100" kern="1200" dirty="0"/>
        </a:p>
      </dsp:txBody>
      <dsp:txXfrm>
        <a:off x="7647761" y="25345"/>
        <a:ext cx="3476255" cy="2085753"/>
      </dsp:txXfrm>
    </dsp:sp>
    <dsp:sp modelId="{2C72444F-F358-459D-90E3-484F5CC209F2}">
      <dsp:nvSpPr>
        <dsp:cNvPr id="0" name=""/>
        <dsp:cNvSpPr/>
      </dsp:nvSpPr>
      <dsp:spPr>
        <a:xfrm>
          <a:off x="0" y="2458723"/>
          <a:ext cx="3476255" cy="20857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b="1" kern="1200" dirty="0"/>
            <a:t>Matching series of range of characters</a:t>
          </a:r>
          <a:endParaRPr lang="en-US" sz="4100" kern="1200" dirty="0"/>
        </a:p>
      </dsp:txBody>
      <dsp:txXfrm>
        <a:off x="0" y="2458723"/>
        <a:ext cx="3476255" cy="2085753"/>
      </dsp:txXfrm>
    </dsp:sp>
    <dsp:sp modelId="{4F78EC0A-E7F8-4DBE-AF7C-A2F0842BD534}">
      <dsp:nvSpPr>
        <dsp:cNvPr id="0" name=""/>
        <dsp:cNvSpPr/>
      </dsp:nvSpPr>
      <dsp:spPr>
        <a:xfrm>
          <a:off x="3823880" y="2458723"/>
          <a:ext cx="3476255" cy="20857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b="1" kern="1200" dirty="0"/>
            <a:t>Replacing a string</a:t>
          </a:r>
          <a:endParaRPr lang="en-US" sz="4100" kern="1200" dirty="0"/>
        </a:p>
      </dsp:txBody>
      <dsp:txXfrm>
        <a:off x="3823880" y="2458723"/>
        <a:ext cx="3476255" cy="2085753"/>
      </dsp:txXfrm>
    </dsp:sp>
    <dsp:sp modelId="{C3897713-47A6-4FB0-874A-03D1032DF151}">
      <dsp:nvSpPr>
        <dsp:cNvPr id="0" name=""/>
        <dsp:cNvSpPr/>
      </dsp:nvSpPr>
      <dsp:spPr>
        <a:xfrm>
          <a:off x="7647761" y="2458723"/>
          <a:ext cx="3476255" cy="20857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b="1" kern="1200"/>
            <a:t>Matching a single character</a:t>
          </a:r>
          <a:endParaRPr lang="en-US" sz="4100" kern="1200"/>
        </a:p>
      </dsp:txBody>
      <dsp:txXfrm>
        <a:off x="7647761" y="2458723"/>
        <a:ext cx="3476255" cy="20857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2A262E-7576-47BC-B6CF-6D5374955768}">
      <dsp:nvSpPr>
        <dsp:cNvPr id="0" name=""/>
        <dsp:cNvSpPr/>
      </dsp:nvSpPr>
      <dsp:spPr>
        <a:xfrm rot="5400000">
          <a:off x="-211357" y="211357"/>
          <a:ext cx="1409048" cy="986333"/>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endParaRPr lang="en-US" sz="2700" kern="1200" dirty="0"/>
        </a:p>
      </dsp:txBody>
      <dsp:txXfrm rot="-5400000">
        <a:off x="1" y="493167"/>
        <a:ext cx="986333" cy="422715"/>
      </dsp:txXfrm>
    </dsp:sp>
    <dsp:sp modelId="{842A10BD-F18D-45AF-9C30-386FC1525E7D}">
      <dsp:nvSpPr>
        <dsp:cNvPr id="0" name=""/>
        <dsp:cNvSpPr/>
      </dsp:nvSpPr>
      <dsp:spPr>
        <a:xfrm rot="5400000">
          <a:off x="5471913" y="-4485579"/>
          <a:ext cx="915881" cy="988704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4048" tIns="34290" rIns="34290" bIns="34290" numCol="1" spcCol="1270" anchor="ctr" anchorCtr="0">
          <a:noAutofit/>
        </a:bodyPr>
        <a:lstStyle/>
        <a:p>
          <a:pPr marL="285750" lvl="1" indent="-285750" algn="l" defTabSz="2400300">
            <a:lnSpc>
              <a:spcPct val="90000"/>
            </a:lnSpc>
            <a:spcBef>
              <a:spcPct val="0"/>
            </a:spcBef>
            <a:spcAft>
              <a:spcPct val="15000"/>
            </a:spcAft>
            <a:buFontTx/>
            <a:buNone/>
          </a:pPr>
          <a:r>
            <a:rPr lang="en-US" sz="5400" b="1" kern="1200" dirty="0">
              <a:solidFill>
                <a:schemeClr val="tx2">
                  <a:lumMod val="50000"/>
                </a:schemeClr>
              </a:solidFill>
            </a:rPr>
            <a:t>Finding a word in the string</a:t>
          </a:r>
          <a:endParaRPr lang="en-US" sz="5400" kern="1200" dirty="0">
            <a:solidFill>
              <a:schemeClr val="tx2">
                <a:lumMod val="50000"/>
              </a:schemeClr>
            </a:solidFill>
          </a:endParaRPr>
        </a:p>
      </dsp:txBody>
      <dsp:txXfrm rot="-5400000">
        <a:off x="986334" y="44710"/>
        <a:ext cx="9842330" cy="82646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2A262E-7576-47BC-B6CF-6D5374955768}">
      <dsp:nvSpPr>
        <dsp:cNvPr id="0" name=""/>
        <dsp:cNvSpPr/>
      </dsp:nvSpPr>
      <dsp:spPr>
        <a:xfrm rot="5400000">
          <a:off x="-211357" y="211357"/>
          <a:ext cx="1409048" cy="986333"/>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endParaRPr lang="en-US" sz="2700" kern="1200" dirty="0"/>
        </a:p>
      </dsp:txBody>
      <dsp:txXfrm rot="-5400000">
        <a:off x="1" y="493167"/>
        <a:ext cx="986333" cy="422715"/>
      </dsp:txXfrm>
    </dsp:sp>
    <dsp:sp modelId="{842A10BD-F18D-45AF-9C30-386FC1525E7D}">
      <dsp:nvSpPr>
        <dsp:cNvPr id="0" name=""/>
        <dsp:cNvSpPr/>
      </dsp:nvSpPr>
      <dsp:spPr>
        <a:xfrm rot="5400000">
          <a:off x="5471913" y="-4485579"/>
          <a:ext cx="915881" cy="988704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4048" tIns="34290" rIns="34290" bIns="34290" numCol="1" spcCol="1270" anchor="ctr" anchorCtr="0">
          <a:noAutofit/>
        </a:bodyPr>
        <a:lstStyle/>
        <a:p>
          <a:pPr marL="285750" lvl="1" indent="-285750" algn="l" defTabSz="2400300">
            <a:lnSpc>
              <a:spcPct val="90000"/>
            </a:lnSpc>
            <a:spcBef>
              <a:spcPct val="0"/>
            </a:spcBef>
            <a:spcAft>
              <a:spcPct val="15000"/>
            </a:spcAft>
            <a:buFontTx/>
            <a:buNone/>
          </a:pPr>
          <a:r>
            <a:rPr lang="en-US" sz="5400" b="1" kern="1200" dirty="0">
              <a:solidFill>
                <a:schemeClr val="tx2">
                  <a:lumMod val="50000"/>
                </a:schemeClr>
              </a:solidFill>
            </a:rPr>
            <a:t>Finding a word in the string</a:t>
          </a:r>
          <a:endParaRPr lang="en-US" sz="5400" kern="1200" dirty="0">
            <a:solidFill>
              <a:schemeClr val="tx2">
                <a:lumMod val="50000"/>
              </a:schemeClr>
            </a:solidFill>
          </a:endParaRPr>
        </a:p>
      </dsp:txBody>
      <dsp:txXfrm rot="-5400000">
        <a:off x="986334" y="44710"/>
        <a:ext cx="9842330" cy="82646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2A262E-7576-47BC-B6CF-6D5374955768}">
      <dsp:nvSpPr>
        <dsp:cNvPr id="0" name=""/>
        <dsp:cNvSpPr/>
      </dsp:nvSpPr>
      <dsp:spPr>
        <a:xfrm rot="5400000">
          <a:off x="-211357" y="211357"/>
          <a:ext cx="1409048" cy="986333"/>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endParaRPr lang="en-US" sz="2700" kern="1200" dirty="0"/>
        </a:p>
      </dsp:txBody>
      <dsp:txXfrm rot="-5400000">
        <a:off x="1" y="493167"/>
        <a:ext cx="986333" cy="422715"/>
      </dsp:txXfrm>
    </dsp:sp>
    <dsp:sp modelId="{842A10BD-F18D-45AF-9C30-386FC1525E7D}">
      <dsp:nvSpPr>
        <dsp:cNvPr id="0" name=""/>
        <dsp:cNvSpPr/>
      </dsp:nvSpPr>
      <dsp:spPr>
        <a:xfrm rot="5400000">
          <a:off x="5471913" y="-4485579"/>
          <a:ext cx="915881" cy="988704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4048" tIns="34290" rIns="34290" bIns="34290" numCol="1" spcCol="1270" anchor="ctr" anchorCtr="0">
          <a:noAutofit/>
        </a:bodyPr>
        <a:lstStyle/>
        <a:p>
          <a:pPr marL="285750" lvl="1" indent="-285750" algn="l" defTabSz="2400300">
            <a:lnSpc>
              <a:spcPct val="90000"/>
            </a:lnSpc>
            <a:spcBef>
              <a:spcPct val="0"/>
            </a:spcBef>
            <a:spcAft>
              <a:spcPct val="15000"/>
            </a:spcAft>
            <a:buFontTx/>
            <a:buNone/>
          </a:pPr>
          <a:r>
            <a:rPr lang="en-US" sz="5400" kern="1200" dirty="0">
              <a:solidFill>
                <a:schemeClr val="tx2">
                  <a:lumMod val="50000"/>
                </a:schemeClr>
              </a:solidFill>
            </a:rPr>
            <a:t>Generating</a:t>
          </a:r>
          <a:r>
            <a:rPr lang="en-US" sz="5400" kern="1200" baseline="0" dirty="0">
              <a:solidFill>
                <a:schemeClr val="tx2">
                  <a:lumMod val="50000"/>
                </a:schemeClr>
              </a:solidFill>
            </a:rPr>
            <a:t> an iterator</a:t>
          </a:r>
          <a:endParaRPr lang="en-US" sz="5400" kern="1200" dirty="0">
            <a:solidFill>
              <a:schemeClr val="tx2">
                <a:lumMod val="50000"/>
              </a:schemeClr>
            </a:solidFill>
          </a:endParaRPr>
        </a:p>
      </dsp:txBody>
      <dsp:txXfrm rot="-5400000">
        <a:off x="986334" y="44710"/>
        <a:ext cx="9842330" cy="82646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2A262E-7576-47BC-B6CF-6D5374955768}">
      <dsp:nvSpPr>
        <dsp:cNvPr id="0" name=""/>
        <dsp:cNvSpPr/>
      </dsp:nvSpPr>
      <dsp:spPr>
        <a:xfrm rot="5400000">
          <a:off x="-211357" y="211357"/>
          <a:ext cx="1409048" cy="986333"/>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endParaRPr lang="en-US" sz="2700" kern="1200" dirty="0"/>
        </a:p>
      </dsp:txBody>
      <dsp:txXfrm rot="-5400000">
        <a:off x="1" y="493167"/>
        <a:ext cx="986333" cy="422715"/>
      </dsp:txXfrm>
    </dsp:sp>
    <dsp:sp modelId="{842A10BD-F18D-45AF-9C30-386FC1525E7D}">
      <dsp:nvSpPr>
        <dsp:cNvPr id="0" name=""/>
        <dsp:cNvSpPr/>
      </dsp:nvSpPr>
      <dsp:spPr>
        <a:xfrm rot="5400000">
          <a:off x="5471913" y="-4485579"/>
          <a:ext cx="915881" cy="988704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4048" tIns="34290" rIns="34290" bIns="34290" numCol="1" spcCol="1270" anchor="ctr" anchorCtr="0">
          <a:noAutofit/>
        </a:bodyPr>
        <a:lstStyle/>
        <a:p>
          <a:pPr marL="285750" lvl="1" indent="-285750" algn="l" defTabSz="2400300">
            <a:lnSpc>
              <a:spcPct val="90000"/>
            </a:lnSpc>
            <a:spcBef>
              <a:spcPct val="0"/>
            </a:spcBef>
            <a:spcAft>
              <a:spcPct val="15000"/>
            </a:spcAft>
            <a:buFontTx/>
            <a:buNone/>
          </a:pPr>
          <a:r>
            <a:rPr lang="en-US" sz="5400" kern="1200" dirty="0">
              <a:solidFill>
                <a:schemeClr val="tx2">
                  <a:lumMod val="50000"/>
                </a:schemeClr>
              </a:solidFill>
            </a:rPr>
            <a:t>Generating</a:t>
          </a:r>
          <a:r>
            <a:rPr lang="en-US" sz="5400" kern="1200" baseline="0" dirty="0">
              <a:solidFill>
                <a:schemeClr val="tx2">
                  <a:lumMod val="50000"/>
                </a:schemeClr>
              </a:solidFill>
            </a:rPr>
            <a:t> an iterator</a:t>
          </a:r>
          <a:endParaRPr lang="en-US" sz="5400" kern="1200" dirty="0">
            <a:solidFill>
              <a:schemeClr val="tx2">
                <a:lumMod val="50000"/>
              </a:schemeClr>
            </a:solidFill>
          </a:endParaRPr>
        </a:p>
      </dsp:txBody>
      <dsp:txXfrm rot="-5400000">
        <a:off x="986334" y="44710"/>
        <a:ext cx="9842330" cy="82646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2A262E-7576-47BC-B6CF-6D5374955768}">
      <dsp:nvSpPr>
        <dsp:cNvPr id="0" name=""/>
        <dsp:cNvSpPr/>
      </dsp:nvSpPr>
      <dsp:spPr>
        <a:xfrm rot="5400000">
          <a:off x="-211357" y="211357"/>
          <a:ext cx="1409048" cy="986333"/>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endParaRPr lang="en-US" sz="2700" kern="1200" dirty="0"/>
        </a:p>
      </dsp:txBody>
      <dsp:txXfrm rot="-5400000">
        <a:off x="1" y="493167"/>
        <a:ext cx="986333" cy="422715"/>
      </dsp:txXfrm>
    </dsp:sp>
    <dsp:sp modelId="{842A10BD-F18D-45AF-9C30-386FC1525E7D}">
      <dsp:nvSpPr>
        <dsp:cNvPr id="0" name=""/>
        <dsp:cNvSpPr/>
      </dsp:nvSpPr>
      <dsp:spPr>
        <a:xfrm rot="5400000">
          <a:off x="5471913" y="-4485579"/>
          <a:ext cx="915881" cy="988704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4048" tIns="34290" rIns="34290" bIns="34290" numCol="1" spcCol="1270" anchor="ctr" anchorCtr="0">
          <a:noAutofit/>
        </a:bodyPr>
        <a:lstStyle/>
        <a:p>
          <a:pPr marL="285750" lvl="1" indent="-285750" algn="l" defTabSz="2400300">
            <a:lnSpc>
              <a:spcPct val="90000"/>
            </a:lnSpc>
            <a:spcBef>
              <a:spcPct val="0"/>
            </a:spcBef>
            <a:spcAft>
              <a:spcPct val="15000"/>
            </a:spcAft>
            <a:buFontTx/>
            <a:buNone/>
          </a:pPr>
          <a:r>
            <a:rPr lang="en-US" sz="5400" kern="1200" dirty="0">
              <a:solidFill>
                <a:schemeClr val="tx2">
                  <a:lumMod val="50000"/>
                </a:schemeClr>
              </a:solidFill>
            </a:rPr>
            <a:t>Matching words with patterns</a:t>
          </a:r>
        </a:p>
      </dsp:txBody>
      <dsp:txXfrm rot="-5400000">
        <a:off x="986334" y="44710"/>
        <a:ext cx="9842330" cy="82646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2A262E-7576-47BC-B6CF-6D5374955768}">
      <dsp:nvSpPr>
        <dsp:cNvPr id="0" name=""/>
        <dsp:cNvSpPr/>
      </dsp:nvSpPr>
      <dsp:spPr>
        <a:xfrm rot="5400000">
          <a:off x="-211357" y="211357"/>
          <a:ext cx="1409048" cy="986333"/>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endParaRPr lang="en-US" sz="2700" kern="1200" dirty="0"/>
        </a:p>
      </dsp:txBody>
      <dsp:txXfrm rot="-5400000">
        <a:off x="1" y="493167"/>
        <a:ext cx="986333" cy="422715"/>
      </dsp:txXfrm>
    </dsp:sp>
    <dsp:sp modelId="{842A10BD-F18D-45AF-9C30-386FC1525E7D}">
      <dsp:nvSpPr>
        <dsp:cNvPr id="0" name=""/>
        <dsp:cNvSpPr/>
      </dsp:nvSpPr>
      <dsp:spPr>
        <a:xfrm rot="5400000">
          <a:off x="5471913" y="-4485579"/>
          <a:ext cx="915881" cy="988704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4048" tIns="34290" rIns="34290" bIns="34290" numCol="1" spcCol="1270" anchor="ctr" anchorCtr="0">
          <a:noAutofit/>
        </a:bodyPr>
        <a:lstStyle/>
        <a:p>
          <a:pPr marL="285750" lvl="1" indent="-285750" algn="l" defTabSz="2400300">
            <a:lnSpc>
              <a:spcPct val="90000"/>
            </a:lnSpc>
            <a:spcBef>
              <a:spcPct val="0"/>
            </a:spcBef>
            <a:spcAft>
              <a:spcPct val="15000"/>
            </a:spcAft>
            <a:buFontTx/>
            <a:buNone/>
          </a:pPr>
          <a:r>
            <a:rPr lang="en-US" sz="5400" kern="1200" dirty="0">
              <a:solidFill>
                <a:schemeClr val="tx2">
                  <a:lumMod val="50000"/>
                </a:schemeClr>
              </a:solidFill>
            </a:rPr>
            <a:t>Matching words with patterns</a:t>
          </a:r>
        </a:p>
      </dsp:txBody>
      <dsp:txXfrm rot="-5400000">
        <a:off x="986334" y="44710"/>
        <a:ext cx="9842330" cy="82646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2A262E-7576-47BC-B6CF-6D5374955768}">
      <dsp:nvSpPr>
        <dsp:cNvPr id="0" name=""/>
        <dsp:cNvSpPr/>
      </dsp:nvSpPr>
      <dsp:spPr>
        <a:xfrm rot="5400000">
          <a:off x="-211357" y="211357"/>
          <a:ext cx="1409048" cy="986333"/>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endParaRPr lang="en-US" sz="2700" kern="1200" dirty="0"/>
        </a:p>
      </dsp:txBody>
      <dsp:txXfrm rot="-5400000">
        <a:off x="1" y="493167"/>
        <a:ext cx="986333" cy="422715"/>
      </dsp:txXfrm>
    </dsp:sp>
    <dsp:sp modelId="{842A10BD-F18D-45AF-9C30-386FC1525E7D}">
      <dsp:nvSpPr>
        <dsp:cNvPr id="0" name=""/>
        <dsp:cNvSpPr/>
      </dsp:nvSpPr>
      <dsp:spPr>
        <a:xfrm rot="5400000">
          <a:off x="5471913" y="-4485579"/>
          <a:ext cx="915881" cy="988704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1376" tIns="30480" rIns="30480" bIns="30480" numCol="1" spcCol="1270" anchor="ctr" anchorCtr="0">
          <a:noAutofit/>
        </a:bodyPr>
        <a:lstStyle/>
        <a:p>
          <a:pPr marL="285750" lvl="1" indent="-285750" algn="l" defTabSz="2133600">
            <a:lnSpc>
              <a:spcPct val="90000"/>
            </a:lnSpc>
            <a:spcBef>
              <a:spcPct val="0"/>
            </a:spcBef>
            <a:spcAft>
              <a:spcPct val="15000"/>
            </a:spcAft>
            <a:buFontTx/>
            <a:buNone/>
          </a:pPr>
          <a:r>
            <a:rPr lang="en-US" sz="4800" kern="1200" dirty="0">
              <a:solidFill>
                <a:schemeClr val="tx2">
                  <a:lumMod val="50000"/>
                </a:schemeClr>
              </a:solidFill>
            </a:rPr>
            <a:t>Matching series of range of characters</a:t>
          </a:r>
        </a:p>
      </dsp:txBody>
      <dsp:txXfrm rot="-5400000">
        <a:off x="986334" y="44710"/>
        <a:ext cx="9842330" cy="826461"/>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11174-206F-40B5-9039-D4F9335C850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6143ADA-E8B2-40A6-A275-294A2B2041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A32B6E1-4260-4508-B612-A3F077C4E356}"/>
              </a:ext>
            </a:extLst>
          </p:cNvPr>
          <p:cNvSpPr>
            <a:spLocks noGrp="1"/>
          </p:cNvSpPr>
          <p:nvPr>
            <p:ph type="dt" sz="half" idx="10"/>
          </p:nvPr>
        </p:nvSpPr>
        <p:spPr/>
        <p:txBody>
          <a:bodyPr/>
          <a:lstStyle/>
          <a:p>
            <a:fld id="{EE1F91AC-443A-42F9-8506-BEF8806BD19F}" type="datetimeFigureOut">
              <a:rPr lang="en-US" smtClean="0"/>
              <a:t>17-Jun-19</a:t>
            </a:fld>
            <a:endParaRPr lang="en-US"/>
          </a:p>
        </p:txBody>
      </p:sp>
      <p:sp>
        <p:nvSpPr>
          <p:cNvPr id="5" name="Footer Placeholder 4">
            <a:extLst>
              <a:ext uri="{FF2B5EF4-FFF2-40B4-BE49-F238E27FC236}">
                <a16:creationId xmlns:a16="http://schemas.microsoft.com/office/drawing/2014/main" id="{85676020-8931-4A7B-9626-67D059CAA1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A8264C-7561-4976-AE8B-552B0769FB41}"/>
              </a:ext>
            </a:extLst>
          </p:cNvPr>
          <p:cNvSpPr>
            <a:spLocks noGrp="1"/>
          </p:cNvSpPr>
          <p:nvPr>
            <p:ph type="sldNum" sz="quarter" idx="12"/>
          </p:nvPr>
        </p:nvSpPr>
        <p:spPr/>
        <p:txBody>
          <a:bodyPr/>
          <a:lstStyle/>
          <a:p>
            <a:fld id="{B75FFF6A-90BA-46E2-9EB9-321A9D94B161}" type="slidenum">
              <a:rPr lang="en-US" smtClean="0"/>
              <a:t>‹#›</a:t>
            </a:fld>
            <a:endParaRPr lang="en-US"/>
          </a:p>
        </p:txBody>
      </p:sp>
    </p:spTree>
    <p:extLst>
      <p:ext uri="{BB962C8B-B14F-4D97-AF65-F5344CB8AC3E}">
        <p14:creationId xmlns:p14="http://schemas.microsoft.com/office/powerpoint/2010/main" val="42868186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76116-3A07-425D-AC66-B4C1838CAA4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8C977D8-FCFB-426E-B146-07FFBE65F9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850817-2C5C-4B6A-B785-B65BD02DCB64}"/>
              </a:ext>
            </a:extLst>
          </p:cNvPr>
          <p:cNvSpPr>
            <a:spLocks noGrp="1"/>
          </p:cNvSpPr>
          <p:nvPr>
            <p:ph type="dt" sz="half" idx="10"/>
          </p:nvPr>
        </p:nvSpPr>
        <p:spPr/>
        <p:txBody>
          <a:bodyPr/>
          <a:lstStyle/>
          <a:p>
            <a:fld id="{EE1F91AC-443A-42F9-8506-BEF8806BD19F}" type="datetimeFigureOut">
              <a:rPr lang="en-US" smtClean="0"/>
              <a:t>17-Jun-19</a:t>
            </a:fld>
            <a:endParaRPr lang="en-US"/>
          </a:p>
        </p:txBody>
      </p:sp>
      <p:sp>
        <p:nvSpPr>
          <p:cNvPr id="5" name="Footer Placeholder 4">
            <a:extLst>
              <a:ext uri="{FF2B5EF4-FFF2-40B4-BE49-F238E27FC236}">
                <a16:creationId xmlns:a16="http://schemas.microsoft.com/office/drawing/2014/main" id="{48316069-9E94-49D9-8125-815635E6F3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79CD7B-F9B5-4C4E-A321-2FC349C9DFA4}"/>
              </a:ext>
            </a:extLst>
          </p:cNvPr>
          <p:cNvSpPr>
            <a:spLocks noGrp="1"/>
          </p:cNvSpPr>
          <p:nvPr>
            <p:ph type="sldNum" sz="quarter" idx="12"/>
          </p:nvPr>
        </p:nvSpPr>
        <p:spPr/>
        <p:txBody>
          <a:bodyPr/>
          <a:lstStyle/>
          <a:p>
            <a:fld id="{B75FFF6A-90BA-46E2-9EB9-321A9D94B161}" type="slidenum">
              <a:rPr lang="en-US" smtClean="0"/>
              <a:t>‹#›</a:t>
            </a:fld>
            <a:endParaRPr lang="en-US"/>
          </a:p>
        </p:txBody>
      </p:sp>
    </p:spTree>
    <p:extLst>
      <p:ext uri="{BB962C8B-B14F-4D97-AF65-F5344CB8AC3E}">
        <p14:creationId xmlns:p14="http://schemas.microsoft.com/office/powerpoint/2010/main" val="8314302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695299-0031-4F93-8F14-0B9E286AEE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BAAE78-9795-4A4C-89A4-582214C45F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B898AD-D164-4F4B-9FEB-388A6F8C5944}"/>
              </a:ext>
            </a:extLst>
          </p:cNvPr>
          <p:cNvSpPr>
            <a:spLocks noGrp="1"/>
          </p:cNvSpPr>
          <p:nvPr>
            <p:ph type="dt" sz="half" idx="10"/>
          </p:nvPr>
        </p:nvSpPr>
        <p:spPr/>
        <p:txBody>
          <a:bodyPr/>
          <a:lstStyle/>
          <a:p>
            <a:fld id="{EE1F91AC-443A-42F9-8506-BEF8806BD19F}" type="datetimeFigureOut">
              <a:rPr lang="en-US" smtClean="0"/>
              <a:t>17-Jun-19</a:t>
            </a:fld>
            <a:endParaRPr lang="en-US"/>
          </a:p>
        </p:txBody>
      </p:sp>
      <p:sp>
        <p:nvSpPr>
          <p:cNvPr id="5" name="Footer Placeholder 4">
            <a:extLst>
              <a:ext uri="{FF2B5EF4-FFF2-40B4-BE49-F238E27FC236}">
                <a16:creationId xmlns:a16="http://schemas.microsoft.com/office/drawing/2014/main" id="{9A2E353E-0095-4EE6-BEC8-9EF366C5A3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964F35-87A8-4C86-91AE-5F234A90E1AD}"/>
              </a:ext>
            </a:extLst>
          </p:cNvPr>
          <p:cNvSpPr>
            <a:spLocks noGrp="1"/>
          </p:cNvSpPr>
          <p:nvPr>
            <p:ph type="sldNum" sz="quarter" idx="12"/>
          </p:nvPr>
        </p:nvSpPr>
        <p:spPr/>
        <p:txBody>
          <a:bodyPr/>
          <a:lstStyle/>
          <a:p>
            <a:fld id="{B75FFF6A-90BA-46E2-9EB9-321A9D94B161}" type="slidenum">
              <a:rPr lang="en-US" smtClean="0"/>
              <a:t>‹#›</a:t>
            </a:fld>
            <a:endParaRPr lang="en-US"/>
          </a:p>
        </p:txBody>
      </p:sp>
    </p:spTree>
    <p:extLst>
      <p:ext uri="{BB962C8B-B14F-4D97-AF65-F5344CB8AC3E}">
        <p14:creationId xmlns:p14="http://schemas.microsoft.com/office/powerpoint/2010/main" val="20358237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F43D3-41DF-404D-857F-713179E6C4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D7FDB4-415A-4D5F-82C7-CACCCA3444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9B22C3-E953-4099-9E27-2BB6BCD6DF04}"/>
              </a:ext>
            </a:extLst>
          </p:cNvPr>
          <p:cNvSpPr>
            <a:spLocks noGrp="1"/>
          </p:cNvSpPr>
          <p:nvPr>
            <p:ph type="dt" sz="half" idx="10"/>
          </p:nvPr>
        </p:nvSpPr>
        <p:spPr/>
        <p:txBody>
          <a:bodyPr/>
          <a:lstStyle/>
          <a:p>
            <a:fld id="{EE1F91AC-443A-42F9-8506-BEF8806BD19F}" type="datetimeFigureOut">
              <a:rPr lang="en-US" smtClean="0"/>
              <a:t>17-Jun-19</a:t>
            </a:fld>
            <a:endParaRPr lang="en-US"/>
          </a:p>
        </p:txBody>
      </p:sp>
      <p:sp>
        <p:nvSpPr>
          <p:cNvPr id="5" name="Footer Placeholder 4">
            <a:extLst>
              <a:ext uri="{FF2B5EF4-FFF2-40B4-BE49-F238E27FC236}">
                <a16:creationId xmlns:a16="http://schemas.microsoft.com/office/drawing/2014/main" id="{8D869270-9166-44E9-9212-00F87B563F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614A01-29E9-4E94-B158-45DE151B87EC}"/>
              </a:ext>
            </a:extLst>
          </p:cNvPr>
          <p:cNvSpPr>
            <a:spLocks noGrp="1"/>
          </p:cNvSpPr>
          <p:nvPr>
            <p:ph type="sldNum" sz="quarter" idx="12"/>
          </p:nvPr>
        </p:nvSpPr>
        <p:spPr/>
        <p:txBody>
          <a:bodyPr/>
          <a:lstStyle/>
          <a:p>
            <a:fld id="{B75FFF6A-90BA-46E2-9EB9-321A9D94B161}" type="slidenum">
              <a:rPr lang="en-US" smtClean="0"/>
              <a:t>‹#›</a:t>
            </a:fld>
            <a:endParaRPr lang="en-US"/>
          </a:p>
        </p:txBody>
      </p:sp>
    </p:spTree>
    <p:extLst>
      <p:ext uri="{BB962C8B-B14F-4D97-AF65-F5344CB8AC3E}">
        <p14:creationId xmlns:p14="http://schemas.microsoft.com/office/powerpoint/2010/main" val="42080530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C0926-C727-4C18-9B8E-3D75A7D839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4BA892-53B7-4639-889F-692074C347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798498A-816E-4743-8C00-483367DAD39A}"/>
              </a:ext>
            </a:extLst>
          </p:cNvPr>
          <p:cNvSpPr>
            <a:spLocks noGrp="1"/>
          </p:cNvSpPr>
          <p:nvPr>
            <p:ph type="dt" sz="half" idx="10"/>
          </p:nvPr>
        </p:nvSpPr>
        <p:spPr/>
        <p:txBody>
          <a:bodyPr/>
          <a:lstStyle/>
          <a:p>
            <a:fld id="{EE1F91AC-443A-42F9-8506-BEF8806BD19F}" type="datetimeFigureOut">
              <a:rPr lang="en-US" smtClean="0"/>
              <a:t>17-Jun-19</a:t>
            </a:fld>
            <a:endParaRPr lang="en-US"/>
          </a:p>
        </p:txBody>
      </p:sp>
      <p:sp>
        <p:nvSpPr>
          <p:cNvPr id="5" name="Footer Placeholder 4">
            <a:extLst>
              <a:ext uri="{FF2B5EF4-FFF2-40B4-BE49-F238E27FC236}">
                <a16:creationId xmlns:a16="http://schemas.microsoft.com/office/drawing/2014/main" id="{109A2F20-0317-443A-9FB2-6F221377D5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FA90EA-CC89-4E40-835F-217A87F85C94}"/>
              </a:ext>
            </a:extLst>
          </p:cNvPr>
          <p:cNvSpPr>
            <a:spLocks noGrp="1"/>
          </p:cNvSpPr>
          <p:nvPr>
            <p:ph type="sldNum" sz="quarter" idx="12"/>
          </p:nvPr>
        </p:nvSpPr>
        <p:spPr/>
        <p:txBody>
          <a:bodyPr/>
          <a:lstStyle/>
          <a:p>
            <a:fld id="{B75FFF6A-90BA-46E2-9EB9-321A9D94B161}" type="slidenum">
              <a:rPr lang="en-US" smtClean="0"/>
              <a:t>‹#›</a:t>
            </a:fld>
            <a:endParaRPr lang="en-US"/>
          </a:p>
        </p:txBody>
      </p:sp>
    </p:spTree>
    <p:extLst>
      <p:ext uri="{BB962C8B-B14F-4D97-AF65-F5344CB8AC3E}">
        <p14:creationId xmlns:p14="http://schemas.microsoft.com/office/powerpoint/2010/main" val="13253781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40CC9-F8F6-4144-84AB-D69709C0BA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BE91C5-FA93-4936-861F-EF3D202C2E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833081-4DCF-4329-88B4-A538117FB3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898B736-2C27-4774-9FD8-7F98532B3AD6}"/>
              </a:ext>
            </a:extLst>
          </p:cNvPr>
          <p:cNvSpPr>
            <a:spLocks noGrp="1"/>
          </p:cNvSpPr>
          <p:nvPr>
            <p:ph type="dt" sz="half" idx="10"/>
          </p:nvPr>
        </p:nvSpPr>
        <p:spPr/>
        <p:txBody>
          <a:bodyPr/>
          <a:lstStyle/>
          <a:p>
            <a:fld id="{EE1F91AC-443A-42F9-8506-BEF8806BD19F}" type="datetimeFigureOut">
              <a:rPr lang="en-US" smtClean="0"/>
              <a:t>17-Jun-19</a:t>
            </a:fld>
            <a:endParaRPr lang="en-US"/>
          </a:p>
        </p:txBody>
      </p:sp>
      <p:sp>
        <p:nvSpPr>
          <p:cNvPr id="6" name="Footer Placeholder 5">
            <a:extLst>
              <a:ext uri="{FF2B5EF4-FFF2-40B4-BE49-F238E27FC236}">
                <a16:creationId xmlns:a16="http://schemas.microsoft.com/office/drawing/2014/main" id="{A729EEC5-6D8C-497A-A9E2-E4BB2A90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CA1E20-8FEF-4234-A132-EA4515587687}"/>
              </a:ext>
            </a:extLst>
          </p:cNvPr>
          <p:cNvSpPr>
            <a:spLocks noGrp="1"/>
          </p:cNvSpPr>
          <p:nvPr>
            <p:ph type="sldNum" sz="quarter" idx="12"/>
          </p:nvPr>
        </p:nvSpPr>
        <p:spPr/>
        <p:txBody>
          <a:bodyPr/>
          <a:lstStyle/>
          <a:p>
            <a:fld id="{B75FFF6A-90BA-46E2-9EB9-321A9D94B161}" type="slidenum">
              <a:rPr lang="en-US" smtClean="0"/>
              <a:t>‹#›</a:t>
            </a:fld>
            <a:endParaRPr lang="en-US"/>
          </a:p>
        </p:txBody>
      </p:sp>
    </p:spTree>
    <p:extLst>
      <p:ext uri="{BB962C8B-B14F-4D97-AF65-F5344CB8AC3E}">
        <p14:creationId xmlns:p14="http://schemas.microsoft.com/office/powerpoint/2010/main" val="30598479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DF76D-70B8-484C-B33B-08783CF8F2A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8C635D-CD19-4A69-A16F-ABE2A25CDB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D88E94-981A-4653-9551-33AB522E82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B441FB-21EF-48C1-8720-02333A3A61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3DC8F8F-BB7D-43C4-9307-2EA9E79A4F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6CE31F-7621-4008-91DD-C48452FFA0C7}"/>
              </a:ext>
            </a:extLst>
          </p:cNvPr>
          <p:cNvSpPr>
            <a:spLocks noGrp="1"/>
          </p:cNvSpPr>
          <p:nvPr>
            <p:ph type="dt" sz="half" idx="10"/>
          </p:nvPr>
        </p:nvSpPr>
        <p:spPr/>
        <p:txBody>
          <a:bodyPr/>
          <a:lstStyle/>
          <a:p>
            <a:fld id="{EE1F91AC-443A-42F9-8506-BEF8806BD19F}" type="datetimeFigureOut">
              <a:rPr lang="en-US" smtClean="0"/>
              <a:t>17-Jun-19</a:t>
            </a:fld>
            <a:endParaRPr lang="en-US"/>
          </a:p>
        </p:txBody>
      </p:sp>
      <p:sp>
        <p:nvSpPr>
          <p:cNvPr id="8" name="Footer Placeholder 7">
            <a:extLst>
              <a:ext uri="{FF2B5EF4-FFF2-40B4-BE49-F238E27FC236}">
                <a16:creationId xmlns:a16="http://schemas.microsoft.com/office/drawing/2014/main" id="{051BBE20-8501-4B47-89F1-78C7EF81D8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C064E7-1DEF-4FA7-B514-98C361E6D855}"/>
              </a:ext>
            </a:extLst>
          </p:cNvPr>
          <p:cNvSpPr>
            <a:spLocks noGrp="1"/>
          </p:cNvSpPr>
          <p:nvPr>
            <p:ph type="sldNum" sz="quarter" idx="12"/>
          </p:nvPr>
        </p:nvSpPr>
        <p:spPr/>
        <p:txBody>
          <a:bodyPr/>
          <a:lstStyle/>
          <a:p>
            <a:fld id="{B75FFF6A-90BA-46E2-9EB9-321A9D94B161}" type="slidenum">
              <a:rPr lang="en-US" smtClean="0"/>
              <a:t>‹#›</a:t>
            </a:fld>
            <a:endParaRPr lang="en-US"/>
          </a:p>
        </p:txBody>
      </p:sp>
    </p:spTree>
    <p:extLst>
      <p:ext uri="{BB962C8B-B14F-4D97-AF65-F5344CB8AC3E}">
        <p14:creationId xmlns:p14="http://schemas.microsoft.com/office/powerpoint/2010/main" val="25958115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FA5FB-0F4B-4856-8A7B-14CF73D4734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DAFB83-4C6F-4D86-ACFA-3084B6DEC1A8}"/>
              </a:ext>
            </a:extLst>
          </p:cNvPr>
          <p:cNvSpPr>
            <a:spLocks noGrp="1"/>
          </p:cNvSpPr>
          <p:nvPr>
            <p:ph type="dt" sz="half" idx="10"/>
          </p:nvPr>
        </p:nvSpPr>
        <p:spPr/>
        <p:txBody>
          <a:bodyPr/>
          <a:lstStyle/>
          <a:p>
            <a:fld id="{EE1F91AC-443A-42F9-8506-BEF8806BD19F}" type="datetimeFigureOut">
              <a:rPr lang="en-US" smtClean="0"/>
              <a:t>17-Jun-19</a:t>
            </a:fld>
            <a:endParaRPr lang="en-US"/>
          </a:p>
        </p:txBody>
      </p:sp>
      <p:sp>
        <p:nvSpPr>
          <p:cNvPr id="4" name="Footer Placeholder 3">
            <a:extLst>
              <a:ext uri="{FF2B5EF4-FFF2-40B4-BE49-F238E27FC236}">
                <a16:creationId xmlns:a16="http://schemas.microsoft.com/office/drawing/2014/main" id="{29D84A33-CDDA-4123-9351-83DD5CF6F24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603D53-735A-43A9-9F24-51903905F9BA}"/>
              </a:ext>
            </a:extLst>
          </p:cNvPr>
          <p:cNvSpPr>
            <a:spLocks noGrp="1"/>
          </p:cNvSpPr>
          <p:nvPr>
            <p:ph type="sldNum" sz="quarter" idx="12"/>
          </p:nvPr>
        </p:nvSpPr>
        <p:spPr/>
        <p:txBody>
          <a:bodyPr/>
          <a:lstStyle/>
          <a:p>
            <a:fld id="{B75FFF6A-90BA-46E2-9EB9-321A9D94B161}" type="slidenum">
              <a:rPr lang="en-US" smtClean="0"/>
              <a:t>‹#›</a:t>
            </a:fld>
            <a:endParaRPr lang="en-US"/>
          </a:p>
        </p:txBody>
      </p:sp>
    </p:spTree>
    <p:extLst>
      <p:ext uri="{BB962C8B-B14F-4D97-AF65-F5344CB8AC3E}">
        <p14:creationId xmlns:p14="http://schemas.microsoft.com/office/powerpoint/2010/main" val="756520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84F9AF-47BF-41EE-94F8-42A9F12F79D0}"/>
              </a:ext>
            </a:extLst>
          </p:cNvPr>
          <p:cNvSpPr>
            <a:spLocks noGrp="1"/>
          </p:cNvSpPr>
          <p:nvPr>
            <p:ph type="dt" sz="half" idx="10"/>
          </p:nvPr>
        </p:nvSpPr>
        <p:spPr/>
        <p:txBody>
          <a:bodyPr/>
          <a:lstStyle/>
          <a:p>
            <a:fld id="{EE1F91AC-443A-42F9-8506-BEF8806BD19F}" type="datetimeFigureOut">
              <a:rPr lang="en-US" smtClean="0"/>
              <a:t>17-Jun-19</a:t>
            </a:fld>
            <a:endParaRPr lang="en-US"/>
          </a:p>
        </p:txBody>
      </p:sp>
      <p:sp>
        <p:nvSpPr>
          <p:cNvPr id="3" name="Footer Placeholder 2">
            <a:extLst>
              <a:ext uri="{FF2B5EF4-FFF2-40B4-BE49-F238E27FC236}">
                <a16:creationId xmlns:a16="http://schemas.microsoft.com/office/drawing/2014/main" id="{CBD9B6BD-351C-45BC-B900-EF82AF380D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A577DF-FDD5-40FE-A726-E7426440E00D}"/>
              </a:ext>
            </a:extLst>
          </p:cNvPr>
          <p:cNvSpPr>
            <a:spLocks noGrp="1"/>
          </p:cNvSpPr>
          <p:nvPr>
            <p:ph type="sldNum" sz="quarter" idx="12"/>
          </p:nvPr>
        </p:nvSpPr>
        <p:spPr/>
        <p:txBody>
          <a:bodyPr/>
          <a:lstStyle/>
          <a:p>
            <a:fld id="{B75FFF6A-90BA-46E2-9EB9-321A9D94B161}" type="slidenum">
              <a:rPr lang="en-US" smtClean="0"/>
              <a:t>‹#›</a:t>
            </a:fld>
            <a:endParaRPr lang="en-US"/>
          </a:p>
        </p:txBody>
      </p:sp>
    </p:spTree>
    <p:extLst>
      <p:ext uri="{BB962C8B-B14F-4D97-AF65-F5344CB8AC3E}">
        <p14:creationId xmlns:p14="http://schemas.microsoft.com/office/powerpoint/2010/main" val="33300115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61D88-F9E9-44E8-957D-13B646E932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A4F8A83-A466-456F-AD47-8A0F65B3F6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C56F4B-FCAD-4B4F-B0B2-E37F88CEA3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93B11A-BA7B-418D-8625-1DB363D11827}"/>
              </a:ext>
            </a:extLst>
          </p:cNvPr>
          <p:cNvSpPr>
            <a:spLocks noGrp="1"/>
          </p:cNvSpPr>
          <p:nvPr>
            <p:ph type="dt" sz="half" idx="10"/>
          </p:nvPr>
        </p:nvSpPr>
        <p:spPr/>
        <p:txBody>
          <a:bodyPr/>
          <a:lstStyle/>
          <a:p>
            <a:fld id="{EE1F91AC-443A-42F9-8506-BEF8806BD19F}" type="datetimeFigureOut">
              <a:rPr lang="en-US" smtClean="0"/>
              <a:t>17-Jun-19</a:t>
            </a:fld>
            <a:endParaRPr lang="en-US"/>
          </a:p>
        </p:txBody>
      </p:sp>
      <p:sp>
        <p:nvSpPr>
          <p:cNvPr id="6" name="Footer Placeholder 5">
            <a:extLst>
              <a:ext uri="{FF2B5EF4-FFF2-40B4-BE49-F238E27FC236}">
                <a16:creationId xmlns:a16="http://schemas.microsoft.com/office/drawing/2014/main" id="{419BF545-C8D8-447B-BA5C-8DF8A68D95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F83C3A-9D89-4FEA-B0FD-FB3338CEACDB}"/>
              </a:ext>
            </a:extLst>
          </p:cNvPr>
          <p:cNvSpPr>
            <a:spLocks noGrp="1"/>
          </p:cNvSpPr>
          <p:nvPr>
            <p:ph type="sldNum" sz="quarter" idx="12"/>
          </p:nvPr>
        </p:nvSpPr>
        <p:spPr/>
        <p:txBody>
          <a:bodyPr/>
          <a:lstStyle/>
          <a:p>
            <a:fld id="{B75FFF6A-90BA-46E2-9EB9-321A9D94B161}" type="slidenum">
              <a:rPr lang="en-US" smtClean="0"/>
              <a:t>‹#›</a:t>
            </a:fld>
            <a:endParaRPr lang="en-US"/>
          </a:p>
        </p:txBody>
      </p:sp>
    </p:spTree>
    <p:extLst>
      <p:ext uri="{BB962C8B-B14F-4D97-AF65-F5344CB8AC3E}">
        <p14:creationId xmlns:p14="http://schemas.microsoft.com/office/powerpoint/2010/main" val="25864706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442E1-883D-4681-B217-D3A69A1B03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DDA37D-AC61-45F6-A8BF-D6D9E88491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657D83-7713-46D5-8864-386A1C2CFC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ECF66E-789F-4DB1-94FD-4AFF8AA995A7}"/>
              </a:ext>
            </a:extLst>
          </p:cNvPr>
          <p:cNvSpPr>
            <a:spLocks noGrp="1"/>
          </p:cNvSpPr>
          <p:nvPr>
            <p:ph type="dt" sz="half" idx="10"/>
          </p:nvPr>
        </p:nvSpPr>
        <p:spPr/>
        <p:txBody>
          <a:bodyPr/>
          <a:lstStyle/>
          <a:p>
            <a:fld id="{EE1F91AC-443A-42F9-8506-BEF8806BD19F}" type="datetimeFigureOut">
              <a:rPr lang="en-US" smtClean="0"/>
              <a:t>17-Jun-19</a:t>
            </a:fld>
            <a:endParaRPr lang="en-US"/>
          </a:p>
        </p:txBody>
      </p:sp>
      <p:sp>
        <p:nvSpPr>
          <p:cNvPr id="6" name="Footer Placeholder 5">
            <a:extLst>
              <a:ext uri="{FF2B5EF4-FFF2-40B4-BE49-F238E27FC236}">
                <a16:creationId xmlns:a16="http://schemas.microsoft.com/office/drawing/2014/main" id="{477225F7-F89D-41F9-B40A-2F8CCAA526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EDC7C3-E1D3-4762-84E9-BC5021EFE520}"/>
              </a:ext>
            </a:extLst>
          </p:cNvPr>
          <p:cNvSpPr>
            <a:spLocks noGrp="1"/>
          </p:cNvSpPr>
          <p:nvPr>
            <p:ph type="sldNum" sz="quarter" idx="12"/>
          </p:nvPr>
        </p:nvSpPr>
        <p:spPr/>
        <p:txBody>
          <a:bodyPr/>
          <a:lstStyle/>
          <a:p>
            <a:fld id="{B75FFF6A-90BA-46E2-9EB9-321A9D94B161}" type="slidenum">
              <a:rPr lang="en-US" smtClean="0"/>
              <a:t>‹#›</a:t>
            </a:fld>
            <a:endParaRPr lang="en-US"/>
          </a:p>
        </p:txBody>
      </p:sp>
    </p:spTree>
    <p:extLst>
      <p:ext uri="{BB962C8B-B14F-4D97-AF65-F5344CB8AC3E}">
        <p14:creationId xmlns:p14="http://schemas.microsoft.com/office/powerpoint/2010/main" val="6841184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0CE43B-1018-4A34-87EE-7B9470E01D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983461-DDDB-4131-AD1B-909BF9A482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F83AF6-D1F3-4DFB-9A03-DB0B5D16DA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1F91AC-443A-42F9-8506-BEF8806BD19F}" type="datetimeFigureOut">
              <a:rPr lang="en-US" smtClean="0"/>
              <a:t>17-Jun-19</a:t>
            </a:fld>
            <a:endParaRPr lang="en-US"/>
          </a:p>
        </p:txBody>
      </p:sp>
      <p:sp>
        <p:nvSpPr>
          <p:cNvPr id="5" name="Footer Placeholder 4">
            <a:extLst>
              <a:ext uri="{FF2B5EF4-FFF2-40B4-BE49-F238E27FC236}">
                <a16:creationId xmlns:a16="http://schemas.microsoft.com/office/drawing/2014/main" id="{9518C7C8-F8C7-4537-9F00-B10EBEAB4F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06F0D13-64E3-4AA8-84A4-F1EDEFA37C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5FFF6A-90BA-46E2-9EB9-321A9D94B161}" type="slidenum">
              <a:rPr lang="en-US" smtClean="0"/>
              <a:t>‹#›</a:t>
            </a:fld>
            <a:endParaRPr lang="en-US"/>
          </a:p>
        </p:txBody>
      </p:sp>
    </p:spTree>
    <p:extLst>
      <p:ext uri="{BB962C8B-B14F-4D97-AF65-F5344CB8AC3E}">
        <p14:creationId xmlns:p14="http://schemas.microsoft.com/office/powerpoint/2010/main" val="16702963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7.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7.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7.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7.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7.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7.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7.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hyperlink" Target="http://www.summet.com/dmsi/html/codesamples/addresses.html"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3A997FE-3F81-4DB6-AA95-6AFD5385B97A}"/>
              </a:ext>
            </a:extLst>
          </p:cNvPr>
          <p:cNvGrpSpPr/>
          <p:nvPr/>
        </p:nvGrpSpPr>
        <p:grpSpPr>
          <a:xfrm>
            <a:off x="-219919" y="0"/>
            <a:ext cx="12423494" cy="6858000"/>
            <a:chOff x="-219919" y="0"/>
            <a:chExt cx="12423494" cy="6858000"/>
          </a:xfrm>
        </p:grpSpPr>
        <p:pic>
          <p:nvPicPr>
            <p:cNvPr id="3" name="Picture 2">
              <a:extLst>
                <a:ext uri="{FF2B5EF4-FFF2-40B4-BE49-F238E27FC236}">
                  <a16:creationId xmlns:a16="http://schemas.microsoft.com/office/drawing/2014/main" id="{62550137-1936-4069-A127-C766551D271E}"/>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4000"/>
                      </a14:imgEffect>
                    </a14:imgLayer>
                  </a14:imgProps>
                </a:ext>
                <a:ext uri="{28A0092B-C50C-407E-A947-70E740481C1C}">
                  <a14:useLocalDpi xmlns:a14="http://schemas.microsoft.com/office/drawing/2010/main" val="0"/>
                </a:ext>
              </a:extLst>
            </a:blip>
            <a:srcRect l="-1670" r="1774" b="19012"/>
            <a:stretch/>
          </p:blipFill>
          <p:spPr>
            <a:xfrm>
              <a:off x="-219919" y="0"/>
              <a:ext cx="12423494" cy="6858000"/>
            </a:xfrm>
            <a:prstGeom prst="rect">
              <a:avLst/>
            </a:prstGeom>
            <a:effectLst>
              <a:outerShdw blurRad="50800" dist="50800" dir="5400000" algn="ctr" rotWithShape="0">
                <a:srgbClr val="000000"/>
              </a:outerShdw>
            </a:effectLst>
          </p:spPr>
        </p:pic>
        <p:pic>
          <p:nvPicPr>
            <p:cNvPr id="4" name="Picture 3">
              <a:extLst>
                <a:ext uri="{FF2B5EF4-FFF2-40B4-BE49-F238E27FC236}">
                  <a16:creationId xmlns:a16="http://schemas.microsoft.com/office/drawing/2014/main" id="{32C131D5-0F0F-4DD8-8FD3-9135CD70BFAF}"/>
                </a:ext>
              </a:extLst>
            </p:cNvPr>
            <p:cNvPicPr>
              <a:picLocks noChangeAspect="1"/>
            </p:cNvPicPr>
            <p:nvPr/>
          </p:nvPicPr>
          <p:blipFill>
            <a:blip r:embed="rId4"/>
            <a:stretch>
              <a:fillRect/>
            </a:stretch>
          </p:blipFill>
          <p:spPr>
            <a:xfrm>
              <a:off x="-12205" y="1189798"/>
              <a:ext cx="12215780" cy="4478404"/>
            </a:xfrm>
            <a:prstGeom prst="rect">
              <a:avLst/>
            </a:prstGeom>
          </p:spPr>
        </p:pic>
        <p:sp>
          <p:nvSpPr>
            <p:cNvPr id="2" name="TextBox 1">
              <a:extLst>
                <a:ext uri="{FF2B5EF4-FFF2-40B4-BE49-F238E27FC236}">
                  <a16:creationId xmlns:a16="http://schemas.microsoft.com/office/drawing/2014/main" id="{55DBCD38-EC03-4EF6-AAB0-44244AA35D46}"/>
                </a:ext>
              </a:extLst>
            </p:cNvPr>
            <p:cNvSpPr txBox="1"/>
            <p:nvPr/>
          </p:nvSpPr>
          <p:spPr>
            <a:xfrm>
              <a:off x="0" y="112580"/>
              <a:ext cx="12046226" cy="1077218"/>
            </a:xfrm>
            <a:prstGeom prst="rect">
              <a:avLst/>
            </a:prstGeom>
            <a:noFill/>
          </p:spPr>
          <p:txBody>
            <a:bodyPr wrap="square" rtlCol="0">
              <a:spAutoFit/>
              <a:scene3d>
                <a:camera prst="orthographicFront"/>
                <a:lightRig rig="threePt" dir="t"/>
              </a:scene3d>
              <a:sp3d>
                <a:bevelT w="0" h="0"/>
              </a:sp3d>
            </a:bodyPr>
            <a:lstStyle/>
            <a:p>
              <a:pPr algn="ctr"/>
              <a:r>
                <a:rPr lang="en-US" sz="3200" b="1" dirty="0">
                  <a:solidFill>
                    <a:schemeClr val="accent4"/>
                  </a:solidFill>
                  <a:effectLst>
                    <a:glow rad="127000">
                      <a:schemeClr val="tx1"/>
                    </a:glow>
                    <a:outerShdw blurRad="88900" dist="88900" dir="13200000" algn="bl" rotWithShape="0">
                      <a:schemeClr val="accent6">
                        <a:lumMod val="75000"/>
                        <a:alpha val="40000"/>
                      </a:schemeClr>
                    </a:outerShdw>
                  </a:effectLst>
                </a:rPr>
                <a:t>Let’s begin this Python </a:t>
              </a:r>
              <a:r>
                <a:rPr lang="en-US" sz="3200" b="1" dirty="0" err="1">
                  <a:solidFill>
                    <a:schemeClr val="accent4"/>
                  </a:solidFill>
                  <a:effectLst>
                    <a:glow rad="127000">
                      <a:schemeClr val="tx1"/>
                    </a:glow>
                    <a:outerShdw blurRad="88900" dist="88900" dir="13200000" algn="bl" rotWithShape="0">
                      <a:schemeClr val="accent6">
                        <a:lumMod val="75000"/>
                        <a:alpha val="40000"/>
                      </a:schemeClr>
                    </a:outerShdw>
                  </a:effectLst>
                </a:rPr>
                <a:t>RegEx</a:t>
              </a:r>
              <a:r>
                <a:rPr lang="en-US" sz="3200" b="1" dirty="0">
                  <a:solidFill>
                    <a:schemeClr val="accent4"/>
                  </a:solidFill>
                  <a:effectLst>
                    <a:glow rad="127000">
                      <a:schemeClr val="tx1"/>
                    </a:glow>
                    <a:outerShdw blurRad="88900" dist="88900" dir="13200000" algn="bl" rotWithShape="0">
                      <a:schemeClr val="accent6">
                        <a:lumMod val="75000"/>
                        <a:alpha val="40000"/>
                      </a:schemeClr>
                    </a:outerShdw>
                  </a:effectLst>
                </a:rPr>
                <a:t> by checking out why we need to make use of Regular Expressions.</a:t>
              </a:r>
            </a:p>
          </p:txBody>
        </p:sp>
      </p:grpSp>
    </p:spTree>
    <p:extLst>
      <p:ext uri="{BB962C8B-B14F-4D97-AF65-F5344CB8AC3E}">
        <p14:creationId xmlns:p14="http://schemas.microsoft.com/office/powerpoint/2010/main" val="20017217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90"/>
                                          </p:val>
                                        </p:tav>
                                        <p:tav tm="100000">
                                          <p:val>
                                            <p:fltVal val="0"/>
                                          </p:val>
                                        </p:tav>
                                      </p:tavLst>
                                    </p:anim>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2000">
              <a:srgbClr val="E4F4FF"/>
            </a:gs>
            <a:gs pos="69000">
              <a:schemeClr val="bg2">
                <a:shade val="96000"/>
                <a:satMod val="120000"/>
                <a:lumMod val="85000"/>
                <a:alpha val="48000"/>
              </a:schemeClr>
            </a:gs>
          </a:gsLst>
          <a:lin ang="2700000" scaled="1"/>
          <a:tileRect/>
        </a:gradFill>
        <a:effectLst/>
      </p:bgPr>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A538764-073C-4B64-8957-71A9D7C69A1E}"/>
              </a:ext>
            </a:extLst>
          </p:cNvPr>
          <p:cNvCxnSpPr>
            <a:cxnSpLocks/>
          </p:cNvCxnSpPr>
          <p:nvPr/>
        </p:nvCxnSpPr>
        <p:spPr>
          <a:xfrm>
            <a:off x="39756" y="1020824"/>
            <a:ext cx="12099235" cy="0"/>
          </a:xfrm>
          <a:prstGeom prst="line">
            <a:avLst/>
          </a:prstGeom>
          <a:ln w="57150" cap="rnd"/>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B53986B1-61C5-4940-975B-CFDC777F8AE6}"/>
              </a:ext>
            </a:extLst>
          </p:cNvPr>
          <p:cNvGrpSpPr/>
          <p:nvPr/>
        </p:nvGrpSpPr>
        <p:grpSpPr>
          <a:xfrm>
            <a:off x="-1" y="251383"/>
            <a:ext cx="12192002" cy="6606617"/>
            <a:chOff x="-1" y="251383"/>
            <a:chExt cx="12192002" cy="6606617"/>
          </a:xfrm>
        </p:grpSpPr>
        <p:sp>
          <p:nvSpPr>
            <p:cNvPr id="2" name="TextBox 1">
              <a:extLst>
                <a:ext uri="{FF2B5EF4-FFF2-40B4-BE49-F238E27FC236}">
                  <a16:creationId xmlns:a16="http://schemas.microsoft.com/office/drawing/2014/main" id="{77FD1CDC-E0FA-43A0-A9E1-F8DC87469BE6}"/>
                </a:ext>
              </a:extLst>
            </p:cNvPr>
            <p:cNvSpPr txBox="1"/>
            <p:nvPr/>
          </p:nvSpPr>
          <p:spPr>
            <a:xfrm>
              <a:off x="437321" y="251383"/>
              <a:ext cx="9846365" cy="707886"/>
            </a:xfrm>
            <a:prstGeom prst="rect">
              <a:avLst/>
            </a:prstGeom>
            <a:noFill/>
          </p:spPr>
          <p:txBody>
            <a:bodyPr wrap="square" rtlCol="0">
              <a:spAutoFit/>
            </a:bodyPr>
            <a:lstStyle/>
            <a:p>
              <a:r>
                <a:rPr lang="en-US" sz="4000" dirty="0">
                  <a:solidFill>
                    <a:srgbClr val="032293"/>
                  </a:solidFill>
                  <a:latin typeface="Adobe Gothic Std B" panose="020B0800000000000000" pitchFamily="34" charset="-128"/>
                  <a:ea typeface="Adobe Gothic Std B" panose="020B0800000000000000" pitchFamily="34" charset="-128"/>
                </a:rPr>
                <a:t>Why We Use Regular Expressions?  </a:t>
              </a:r>
            </a:p>
          </p:txBody>
        </p:sp>
        <p:pic>
          <p:nvPicPr>
            <p:cNvPr id="22" name="Picture 21">
              <a:extLst>
                <a:ext uri="{FF2B5EF4-FFF2-40B4-BE49-F238E27FC236}">
                  <a16:creationId xmlns:a16="http://schemas.microsoft.com/office/drawing/2014/main" id="{142770DA-1EF5-4175-BF91-5EB30F35DE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039914"/>
              <a:ext cx="12192002" cy="5818086"/>
            </a:xfrm>
            <a:prstGeom prst="rect">
              <a:avLst/>
            </a:prstGeom>
          </p:spPr>
        </p:pic>
      </p:grpSp>
    </p:spTree>
    <p:extLst>
      <p:ext uri="{BB962C8B-B14F-4D97-AF65-F5344CB8AC3E}">
        <p14:creationId xmlns:p14="http://schemas.microsoft.com/office/powerpoint/2010/main" val="32774576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2000">
              <a:srgbClr val="E4F4FF"/>
            </a:gs>
            <a:gs pos="69000">
              <a:schemeClr val="bg2">
                <a:shade val="96000"/>
                <a:satMod val="120000"/>
                <a:lumMod val="85000"/>
                <a:alpha val="48000"/>
              </a:schemeClr>
            </a:gs>
          </a:gsLst>
          <a:lin ang="2700000" scaled="1"/>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86BEDF-37C4-47E2-9B84-7BFAD2E2D170}"/>
              </a:ext>
            </a:extLst>
          </p:cNvPr>
          <p:cNvSpPr txBox="1"/>
          <p:nvPr/>
        </p:nvSpPr>
        <p:spPr>
          <a:xfrm>
            <a:off x="3710608" y="106016"/>
            <a:ext cx="4770783" cy="769441"/>
          </a:xfrm>
          <a:prstGeom prst="rect">
            <a:avLst/>
          </a:prstGeom>
          <a:noFill/>
        </p:spPr>
        <p:txBody>
          <a:bodyPr wrap="square" rtlCol="0">
            <a:spAutoFit/>
          </a:bodyPr>
          <a:lstStyle/>
          <a:p>
            <a:pPr algn="ctr"/>
            <a:r>
              <a:rPr lang="en-US" sz="4400" b="1" u="sng" dirty="0">
                <a:solidFill>
                  <a:srgbClr val="032293"/>
                </a:solidFill>
                <a:effectLst>
                  <a:outerShdw blurRad="38100" dist="38100" dir="2700000" algn="tl">
                    <a:srgbClr val="000000">
                      <a:alpha val="43137"/>
                    </a:srgbClr>
                  </a:outerShdw>
                </a:effectLst>
              </a:rPr>
              <a:t>EXAMPLE. 4</a:t>
            </a:r>
            <a:endParaRPr lang="en-US" b="1" u="sng" dirty="0">
              <a:solidFill>
                <a:srgbClr val="032293"/>
              </a:solidFill>
              <a:effectLst>
                <a:outerShdw blurRad="38100" dist="38100" dir="2700000" algn="tl">
                  <a:srgbClr val="000000">
                    <a:alpha val="43137"/>
                  </a:srgbClr>
                </a:outerShdw>
              </a:effectLst>
            </a:endParaRPr>
          </a:p>
        </p:txBody>
      </p:sp>
      <p:sp>
        <p:nvSpPr>
          <p:cNvPr id="2" name="TextBox 1">
            <a:extLst>
              <a:ext uri="{FF2B5EF4-FFF2-40B4-BE49-F238E27FC236}">
                <a16:creationId xmlns:a16="http://schemas.microsoft.com/office/drawing/2014/main" id="{B51D2947-EE13-430A-B1CB-0510654E4ACA}"/>
              </a:ext>
            </a:extLst>
          </p:cNvPr>
          <p:cNvSpPr txBox="1"/>
          <p:nvPr/>
        </p:nvSpPr>
        <p:spPr>
          <a:xfrm>
            <a:off x="761997" y="1948882"/>
            <a:ext cx="10668002" cy="4524315"/>
          </a:xfrm>
          <a:prstGeom prst="rect">
            <a:avLst/>
          </a:prstGeom>
          <a:noFill/>
        </p:spPr>
        <p:txBody>
          <a:bodyPr wrap="square" rtlCol="0">
            <a:spAutoFit/>
          </a:bodyPr>
          <a:lstStyle/>
          <a:p>
            <a:pPr marL="457200" indent="-457200">
              <a:buFont typeface="Wingdings" panose="05000000000000000000" pitchFamily="2" charset="2"/>
              <a:buChar char="q"/>
            </a:pPr>
            <a:r>
              <a:rPr lang="en-US" sz="3200" dirty="0"/>
              <a:t>We have a Student Database containing details such as name, age, and address. Consider the case where the Area code was originally </a:t>
            </a:r>
            <a:r>
              <a:rPr lang="en-US" sz="3200" b="1" dirty="0"/>
              <a:t>59006</a:t>
            </a:r>
            <a:r>
              <a:rPr lang="en-US" sz="3200" dirty="0"/>
              <a:t> but now has been changed to </a:t>
            </a:r>
            <a:r>
              <a:rPr lang="en-US" sz="3200" b="1" dirty="0"/>
              <a:t>59076.</a:t>
            </a:r>
            <a:r>
              <a:rPr lang="en-US" sz="3200" dirty="0"/>
              <a:t> To manually update this for each student would be time-consuming and a very lengthy process.</a:t>
            </a:r>
          </a:p>
          <a:p>
            <a:endParaRPr lang="en-US" sz="3200" dirty="0"/>
          </a:p>
          <a:p>
            <a:pPr marL="457200" indent="-457200">
              <a:buFont typeface="Wingdings" panose="05000000000000000000" pitchFamily="2" charset="2"/>
              <a:buChar char="q"/>
            </a:pPr>
            <a:r>
              <a:rPr lang="en-US" sz="3200" dirty="0"/>
              <a:t>Basically, to solve these using Regular Expressions, we first find a particular string from the student data containing the pin code and later replace all of them with the new ones.</a:t>
            </a:r>
          </a:p>
        </p:txBody>
      </p:sp>
      <p:pic>
        <p:nvPicPr>
          <p:cNvPr id="5" name="Picture 4">
            <a:extLst>
              <a:ext uri="{FF2B5EF4-FFF2-40B4-BE49-F238E27FC236}">
                <a16:creationId xmlns:a16="http://schemas.microsoft.com/office/drawing/2014/main" id="{A98CDA1B-7086-472C-9A2B-4C000E7D84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3977" y="677899"/>
            <a:ext cx="3864043" cy="1288014"/>
          </a:xfrm>
          <a:prstGeom prst="rect">
            <a:avLst/>
          </a:prstGeom>
        </p:spPr>
      </p:pic>
    </p:spTree>
    <p:extLst>
      <p:ext uri="{BB962C8B-B14F-4D97-AF65-F5344CB8AC3E}">
        <p14:creationId xmlns:p14="http://schemas.microsoft.com/office/powerpoint/2010/main" val="33678383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5"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randombar(vertical)">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2000">
              <a:srgbClr val="E4F4FF"/>
            </a:gs>
            <a:gs pos="69000">
              <a:schemeClr val="bg2">
                <a:shade val="96000"/>
                <a:satMod val="120000"/>
                <a:lumMod val="85000"/>
                <a:alpha val="48000"/>
              </a:schemeClr>
            </a:gs>
          </a:gsLst>
          <a:lin ang="2700000" scaled="1"/>
          <a:tileRect/>
        </a:gra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E9A7E30-B851-457F-B613-DEB636EC4EB3}"/>
              </a:ext>
            </a:extLst>
          </p:cNvPr>
          <p:cNvGrpSpPr/>
          <p:nvPr/>
        </p:nvGrpSpPr>
        <p:grpSpPr>
          <a:xfrm>
            <a:off x="0" y="251383"/>
            <a:ext cx="12192000" cy="6606617"/>
            <a:chOff x="0" y="251383"/>
            <a:chExt cx="12192000" cy="6606617"/>
          </a:xfrm>
        </p:grpSpPr>
        <p:grpSp>
          <p:nvGrpSpPr>
            <p:cNvPr id="3" name="Group 2">
              <a:extLst>
                <a:ext uri="{FF2B5EF4-FFF2-40B4-BE49-F238E27FC236}">
                  <a16:creationId xmlns:a16="http://schemas.microsoft.com/office/drawing/2014/main" id="{1873BE40-0A09-45FF-AA8D-ECB73181CA00}"/>
                </a:ext>
              </a:extLst>
            </p:cNvPr>
            <p:cNvGrpSpPr/>
            <p:nvPr/>
          </p:nvGrpSpPr>
          <p:grpSpPr>
            <a:xfrm>
              <a:off x="39756" y="251383"/>
              <a:ext cx="12099235" cy="769441"/>
              <a:chOff x="39756" y="251383"/>
              <a:chExt cx="12099235" cy="769441"/>
            </a:xfrm>
          </p:grpSpPr>
          <p:sp>
            <p:nvSpPr>
              <p:cNvPr id="2" name="TextBox 1">
                <a:extLst>
                  <a:ext uri="{FF2B5EF4-FFF2-40B4-BE49-F238E27FC236}">
                    <a16:creationId xmlns:a16="http://schemas.microsoft.com/office/drawing/2014/main" id="{77FD1CDC-E0FA-43A0-A9E1-F8DC87469BE6}"/>
                  </a:ext>
                </a:extLst>
              </p:cNvPr>
              <p:cNvSpPr txBox="1"/>
              <p:nvPr/>
            </p:nvSpPr>
            <p:spPr>
              <a:xfrm>
                <a:off x="437321" y="251383"/>
                <a:ext cx="9846365" cy="707886"/>
              </a:xfrm>
              <a:prstGeom prst="rect">
                <a:avLst/>
              </a:prstGeom>
              <a:noFill/>
            </p:spPr>
            <p:txBody>
              <a:bodyPr wrap="square" rtlCol="0">
                <a:spAutoFit/>
              </a:bodyPr>
              <a:lstStyle/>
              <a:p>
                <a:r>
                  <a:rPr lang="en-US" sz="4000" dirty="0">
                    <a:solidFill>
                      <a:srgbClr val="032293"/>
                    </a:solidFill>
                    <a:latin typeface="Adobe Gothic Std B" panose="020B0800000000000000" pitchFamily="34" charset="-128"/>
                    <a:ea typeface="Adobe Gothic Std B" panose="020B0800000000000000" pitchFamily="34" charset="-128"/>
                  </a:rPr>
                  <a:t>Why We Use Regular Expressions?  </a:t>
                </a:r>
              </a:p>
            </p:txBody>
          </p:sp>
          <p:cxnSp>
            <p:nvCxnSpPr>
              <p:cNvPr id="4" name="Straight Connector 3">
                <a:extLst>
                  <a:ext uri="{FF2B5EF4-FFF2-40B4-BE49-F238E27FC236}">
                    <a16:creationId xmlns:a16="http://schemas.microsoft.com/office/drawing/2014/main" id="{5A538764-073C-4B64-8957-71A9D7C69A1E}"/>
                  </a:ext>
                </a:extLst>
              </p:cNvPr>
              <p:cNvCxnSpPr>
                <a:cxnSpLocks/>
              </p:cNvCxnSpPr>
              <p:nvPr/>
            </p:nvCxnSpPr>
            <p:spPr>
              <a:xfrm>
                <a:off x="39756" y="1020824"/>
                <a:ext cx="12099235" cy="0"/>
              </a:xfrm>
              <a:prstGeom prst="line">
                <a:avLst/>
              </a:prstGeom>
              <a:ln w="57150" cap="rnd"/>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68C0ADDD-AA5C-405A-A254-4CA5DE6CA7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3202"/>
              <a:ext cx="12192000" cy="5804798"/>
            </a:xfrm>
            <a:prstGeom prst="rect">
              <a:avLst/>
            </a:prstGeom>
          </p:spPr>
        </p:pic>
      </p:grpSp>
    </p:spTree>
    <p:extLst>
      <p:ext uri="{BB962C8B-B14F-4D97-AF65-F5344CB8AC3E}">
        <p14:creationId xmlns:p14="http://schemas.microsoft.com/office/powerpoint/2010/main" val="17663015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2000">
              <a:srgbClr val="E4F4FF"/>
            </a:gs>
            <a:gs pos="69000">
              <a:schemeClr val="bg2">
                <a:shade val="96000"/>
                <a:satMod val="120000"/>
                <a:lumMod val="85000"/>
                <a:alpha val="48000"/>
              </a:schemeClr>
            </a:gs>
          </a:gsLst>
          <a:lin ang="2700000" scaled="1"/>
          <a:tileRect/>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873BE40-0A09-45FF-AA8D-ECB73181CA00}"/>
              </a:ext>
            </a:extLst>
          </p:cNvPr>
          <p:cNvGrpSpPr/>
          <p:nvPr/>
        </p:nvGrpSpPr>
        <p:grpSpPr>
          <a:xfrm>
            <a:off x="39756" y="251384"/>
            <a:ext cx="12099235" cy="769440"/>
            <a:chOff x="39756" y="251384"/>
            <a:chExt cx="12099235" cy="769440"/>
          </a:xfrm>
        </p:grpSpPr>
        <p:sp>
          <p:nvSpPr>
            <p:cNvPr id="2" name="TextBox 1">
              <a:extLst>
                <a:ext uri="{FF2B5EF4-FFF2-40B4-BE49-F238E27FC236}">
                  <a16:creationId xmlns:a16="http://schemas.microsoft.com/office/drawing/2014/main" id="{77FD1CDC-E0FA-43A0-A9E1-F8DC87469BE6}"/>
                </a:ext>
              </a:extLst>
            </p:cNvPr>
            <p:cNvSpPr txBox="1"/>
            <p:nvPr/>
          </p:nvSpPr>
          <p:spPr>
            <a:xfrm>
              <a:off x="53009" y="251384"/>
              <a:ext cx="12085982" cy="584775"/>
            </a:xfrm>
            <a:prstGeom prst="rect">
              <a:avLst/>
            </a:prstGeom>
            <a:noFill/>
          </p:spPr>
          <p:txBody>
            <a:bodyPr wrap="square" rtlCol="0">
              <a:spAutoFit/>
            </a:bodyPr>
            <a:lstStyle/>
            <a:p>
              <a:r>
                <a:rPr lang="en-US" sz="3200" dirty="0">
                  <a:solidFill>
                    <a:srgbClr val="032293"/>
                  </a:solidFill>
                  <a:latin typeface="Adobe Gothic Std B" panose="020B0800000000000000" pitchFamily="34" charset="-128"/>
                  <a:ea typeface="Adobe Gothic Std B" panose="020B0800000000000000" pitchFamily="34" charset="-128"/>
                </a:rPr>
                <a:t>Regular Expressions can be used with multiple Languages</a:t>
              </a:r>
            </a:p>
          </p:txBody>
        </p:sp>
        <p:cxnSp>
          <p:nvCxnSpPr>
            <p:cNvPr id="4" name="Straight Connector 3">
              <a:extLst>
                <a:ext uri="{FF2B5EF4-FFF2-40B4-BE49-F238E27FC236}">
                  <a16:creationId xmlns:a16="http://schemas.microsoft.com/office/drawing/2014/main" id="{5A538764-073C-4B64-8957-71A9D7C69A1E}"/>
                </a:ext>
              </a:extLst>
            </p:cNvPr>
            <p:cNvCxnSpPr>
              <a:cxnSpLocks/>
            </p:cNvCxnSpPr>
            <p:nvPr/>
          </p:nvCxnSpPr>
          <p:spPr>
            <a:xfrm>
              <a:off x="39756" y="1020824"/>
              <a:ext cx="12099235" cy="0"/>
            </a:xfrm>
            <a:prstGeom prst="line">
              <a:avLst/>
            </a:prstGeom>
            <a:ln w="57150" cap="rnd"/>
          </p:spPr>
          <p:style>
            <a:lnRef idx="1">
              <a:schemeClr val="accent1"/>
            </a:lnRef>
            <a:fillRef idx="0">
              <a:schemeClr val="accent1"/>
            </a:fillRef>
            <a:effectRef idx="0">
              <a:schemeClr val="accent1"/>
            </a:effectRef>
            <a:fontRef idx="minor">
              <a:schemeClr val="tx1"/>
            </a:fontRef>
          </p:style>
        </p:cxnSp>
      </p:grpSp>
      <p:graphicFrame>
        <p:nvGraphicFramePr>
          <p:cNvPr id="6" name="Diagram 5">
            <a:extLst>
              <a:ext uri="{FF2B5EF4-FFF2-40B4-BE49-F238E27FC236}">
                <a16:creationId xmlns:a16="http://schemas.microsoft.com/office/drawing/2014/main" id="{78310D96-F919-4E0E-BDB4-7BFCBBF4B49A}"/>
              </a:ext>
            </a:extLst>
          </p:cNvPr>
          <p:cNvGraphicFramePr/>
          <p:nvPr>
            <p:extLst>
              <p:ext uri="{D42A27DB-BD31-4B8C-83A1-F6EECF244321}">
                <p14:modId xmlns:p14="http://schemas.microsoft.com/office/powerpoint/2010/main" val="3939017120"/>
              </p:ext>
            </p:extLst>
          </p:nvPr>
        </p:nvGraphicFramePr>
        <p:xfrm>
          <a:off x="135468" y="1205490"/>
          <a:ext cx="10430932" cy="52517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Freeform: Shape 6">
            <a:extLst>
              <a:ext uri="{FF2B5EF4-FFF2-40B4-BE49-F238E27FC236}">
                <a16:creationId xmlns:a16="http://schemas.microsoft.com/office/drawing/2014/main" id="{B06A6B94-F353-4F0D-888D-24558E55653D}"/>
              </a:ext>
            </a:extLst>
          </p:cNvPr>
          <p:cNvSpPr/>
          <p:nvPr/>
        </p:nvSpPr>
        <p:spPr>
          <a:xfrm>
            <a:off x="4768148" y="1269859"/>
            <a:ext cx="2356724" cy="541897"/>
          </a:xfrm>
          <a:custGeom>
            <a:avLst/>
            <a:gdLst>
              <a:gd name="connsiteX0" fmla="*/ 0 w 2356724"/>
              <a:gd name="connsiteY0" fmla="*/ 0 h 541897"/>
              <a:gd name="connsiteX1" fmla="*/ 2085776 w 2356724"/>
              <a:gd name="connsiteY1" fmla="*/ 0 h 541897"/>
              <a:gd name="connsiteX2" fmla="*/ 2356724 w 2356724"/>
              <a:gd name="connsiteY2" fmla="*/ 270949 h 541897"/>
              <a:gd name="connsiteX3" fmla="*/ 2085776 w 2356724"/>
              <a:gd name="connsiteY3" fmla="*/ 541897 h 541897"/>
              <a:gd name="connsiteX4" fmla="*/ 0 w 2356724"/>
              <a:gd name="connsiteY4" fmla="*/ 541897 h 541897"/>
              <a:gd name="connsiteX5" fmla="*/ 270949 w 2356724"/>
              <a:gd name="connsiteY5" fmla="*/ 270949 h 541897"/>
              <a:gd name="connsiteX6" fmla="*/ 0 w 2356724"/>
              <a:gd name="connsiteY6" fmla="*/ 0 h 54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6724" h="541897">
                <a:moveTo>
                  <a:pt x="0" y="0"/>
                </a:moveTo>
                <a:lnTo>
                  <a:pt x="2085776" y="0"/>
                </a:lnTo>
                <a:lnTo>
                  <a:pt x="2356724" y="270949"/>
                </a:lnTo>
                <a:lnTo>
                  <a:pt x="2085776" y="541897"/>
                </a:lnTo>
                <a:lnTo>
                  <a:pt x="0" y="541897"/>
                </a:lnTo>
                <a:lnTo>
                  <a:pt x="270949" y="27094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5399" tIns="22225" rIns="270948" bIns="22225" numCol="1" spcCol="1270" anchor="ctr" anchorCtr="0">
            <a:noAutofit/>
          </a:bodyPr>
          <a:lstStyle/>
          <a:p>
            <a:pPr marL="0" lvl="0" indent="0" algn="ctr" defTabSz="1555750">
              <a:lnSpc>
                <a:spcPct val="90000"/>
              </a:lnSpc>
              <a:spcBef>
                <a:spcPct val="0"/>
              </a:spcBef>
              <a:spcAft>
                <a:spcPct val="35000"/>
              </a:spcAft>
              <a:buNone/>
            </a:pPr>
            <a:r>
              <a:rPr lang="en-US" sz="3500" kern="1200" dirty="0"/>
              <a:t>Java</a:t>
            </a:r>
          </a:p>
        </p:txBody>
      </p:sp>
      <p:sp>
        <p:nvSpPr>
          <p:cNvPr id="9" name="Freeform: Shape 8">
            <a:extLst>
              <a:ext uri="{FF2B5EF4-FFF2-40B4-BE49-F238E27FC236}">
                <a16:creationId xmlns:a16="http://schemas.microsoft.com/office/drawing/2014/main" id="{9E591BC4-BE55-4E12-BADB-E3B303EBE478}"/>
              </a:ext>
            </a:extLst>
          </p:cNvPr>
          <p:cNvSpPr/>
          <p:nvPr/>
        </p:nvSpPr>
        <p:spPr>
          <a:xfrm>
            <a:off x="4768148" y="1835078"/>
            <a:ext cx="2356724" cy="541897"/>
          </a:xfrm>
          <a:custGeom>
            <a:avLst/>
            <a:gdLst>
              <a:gd name="connsiteX0" fmla="*/ 0 w 2356724"/>
              <a:gd name="connsiteY0" fmla="*/ 0 h 541897"/>
              <a:gd name="connsiteX1" fmla="*/ 2085776 w 2356724"/>
              <a:gd name="connsiteY1" fmla="*/ 0 h 541897"/>
              <a:gd name="connsiteX2" fmla="*/ 2356724 w 2356724"/>
              <a:gd name="connsiteY2" fmla="*/ 270949 h 541897"/>
              <a:gd name="connsiteX3" fmla="*/ 2085776 w 2356724"/>
              <a:gd name="connsiteY3" fmla="*/ 541897 h 541897"/>
              <a:gd name="connsiteX4" fmla="*/ 0 w 2356724"/>
              <a:gd name="connsiteY4" fmla="*/ 541897 h 541897"/>
              <a:gd name="connsiteX5" fmla="*/ 270949 w 2356724"/>
              <a:gd name="connsiteY5" fmla="*/ 270949 h 541897"/>
              <a:gd name="connsiteX6" fmla="*/ 0 w 2356724"/>
              <a:gd name="connsiteY6" fmla="*/ 0 h 54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6724" h="541897">
                <a:moveTo>
                  <a:pt x="0" y="0"/>
                </a:moveTo>
                <a:lnTo>
                  <a:pt x="2085776" y="0"/>
                </a:lnTo>
                <a:lnTo>
                  <a:pt x="2356724" y="270949"/>
                </a:lnTo>
                <a:lnTo>
                  <a:pt x="2085776" y="541897"/>
                </a:lnTo>
                <a:lnTo>
                  <a:pt x="0" y="541897"/>
                </a:lnTo>
                <a:lnTo>
                  <a:pt x="270949" y="27094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5399" tIns="22225" rIns="270948" bIns="22225" numCol="1" spcCol="1270" anchor="ctr" anchorCtr="0">
            <a:noAutofit/>
          </a:bodyPr>
          <a:lstStyle/>
          <a:p>
            <a:pPr marL="0" lvl="0" indent="0" algn="ctr" defTabSz="1555750">
              <a:lnSpc>
                <a:spcPct val="90000"/>
              </a:lnSpc>
              <a:spcBef>
                <a:spcPct val="0"/>
              </a:spcBef>
              <a:spcAft>
                <a:spcPct val="35000"/>
              </a:spcAft>
              <a:buNone/>
            </a:pPr>
            <a:r>
              <a:rPr lang="en-US" sz="3500" kern="1200" dirty="0"/>
              <a:t>Python</a:t>
            </a:r>
          </a:p>
        </p:txBody>
      </p:sp>
      <p:sp>
        <p:nvSpPr>
          <p:cNvPr id="10" name="Freeform: Shape 9">
            <a:extLst>
              <a:ext uri="{FF2B5EF4-FFF2-40B4-BE49-F238E27FC236}">
                <a16:creationId xmlns:a16="http://schemas.microsoft.com/office/drawing/2014/main" id="{3BE1D770-5D52-4007-B5B9-257320366BC4}"/>
              </a:ext>
            </a:extLst>
          </p:cNvPr>
          <p:cNvSpPr/>
          <p:nvPr/>
        </p:nvSpPr>
        <p:spPr>
          <a:xfrm>
            <a:off x="4768148" y="2422857"/>
            <a:ext cx="2356724" cy="541897"/>
          </a:xfrm>
          <a:custGeom>
            <a:avLst/>
            <a:gdLst>
              <a:gd name="connsiteX0" fmla="*/ 0 w 2356724"/>
              <a:gd name="connsiteY0" fmla="*/ 0 h 541897"/>
              <a:gd name="connsiteX1" fmla="*/ 2085776 w 2356724"/>
              <a:gd name="connsiteY1" fmla="*/ 0 h 541897"/>
              <a:gd name="connsiteX2" fmla="*/ 2356724 w 2356724"/>
              <a:gd name="connsiteY2" fmla="*/ 270949 h 541897"/>
              <a:gd name="connsiteX3" fmla="*/ 2085776 w 2356724"/>
              <a:gd name="connsiteY3" fmla="*/ 541897 h 541897"/>
              <a:gd name="connsiteX4" fmla="*/ 0 w 2356724"/>
              <a:gd name="connsiteY4" fmla="*/ 541897 h 541897"/>
              <a:gd name="connsiteX5" fmla="*/ 270949 w 2356724"/>
              <a:gd name="connsiteY5" fmla="*/ 270949 h 541897"/>
              <a:gd name="connsiteX6" fmla="*/ 0 w 2356724"/>
              <a:gd name="connsiteY6" fmla="*/ 0 h 54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6724" h="541897">
                <a:moveTo>
                  <a:pt x="0" y="0"/>
                </a:moveTo>
                <a:lnTo>
                  <a:pt x="2085776" y="0"/>
                </a:lnTo>
                <a:lnTo>
                  <a:pt x="2356724" y="270949"/>
                </a:lnTo>
                <a:lnTo>
                  <a:pt x="2085776" y="541897"/>
                </a:lnTo>
                <a:lnTo>
                  <a:pt x="0" y="541897"/>
                </a:lnTo>
                <a:lnTo>
                  <a:pt x="270949" y="27094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5399" tIns="22225" rIns="270948" bIns="22225" numCol="1" spcCol="1270" anchor="ctr" anchorCtr="0">
            <a:noAutofit/>
          </a:bodyPr>
          <a:lstStyle/>
          <a:p>
            <a:pPr marL="0" lvl="0" indent="0" algn="ctr" defTabSz="1555750">
              <a:lnSpc>
                <a:spcPct val="90000"/>
              </a:lnSpc>
              <a:spcBef>
                <a:spcPct val="0"/>
              </a:spcBef>
              <a:spcAft>
                <a:spcPct val="35000"/>
              </a:spcAft>
              <a:buNone/>
            </a:pPr>
            <a:r>
              <a:rPr lang="en-US" sz="3500" kern="1200" dirty="0"/>
              <a:t>Ruby</a:t>
            </a:r>
          </a:p>
        </p:txBody>
      </p:sp>
      <p:sp>
        <p:nvSpPr>
          <p:cNvPr id="11" name="Freeform: Shape 10">
            <a:extLst>
              <a:ext uri="{FF2B5EF4-FFF2-40B4-BE49-F238E27FC236}">
                <a16:creationId xmlns:a16="http://schemas.microsoft.com/office/drawing/2014/main" id="{0029BEB5-8A07-4EB0-972C-53F1B216CA88}"/>
              </a:ext>
            </a:extLst>
          </p:cNvPr>
          <p:cNvSpPr/>
          <p:nvPr/>
        </p:nvSpPr>
        <p:spPr>
          <a:xfrm>
            <a:off x="4768148" y="3010636"/>
            <a:ext cx="2356724" cy="541897"/>
          </a:xfrm>
          <a:custGeom>
            <a:avLst/>
            <a:gdLst>
              <a:gd name="connsiteX0" fmla="*/ 0 w 2356724"/>
              <a:gd name="connsiteY0" fmla="*/ 0 h 541897"/>
              <a:gd name="connsiteX1" fmla="*/ 2085776 w 2356724"/>
              <a:gd name="connsiteY1" fmla="*/ 0 h 541897"/>
              <a:gd name="connsiteX2" fmla="*/ 2356724 w 2356724"/>
              <a:gd name="connsiteY2" fmla="*/ 270949 h 541897"/>
              <a:gd name="connsiteX3" fmla="*/ 2085776 w 2356724"/>
              <a:gd name="connsiteY3" fmla="*/ 541897 h 541897"/>
              <a:gd name="connsiteX4" fmla="*/ 0 w 2356724"/>
              <a:gd name="connsiteY4" fmla="*/ 541897 h 541897"/>
              <a:gd name="connsiteX5" fmla="*/ 270949 w 2356724"/>
              <a:gd name="connsiteY5" fmla="*/ 270949 h 541897"/>
              <a:gd name="connsiteX6" fmla="*/ 0 w 2356724"/>
              <a:gd name="connsiteY6" fmla="*/ 0 h 54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6724" h="541897">
                <a:moveTo>
                  <a:pt x="0" y="0"/>
                </a:moveTo>
                <a:lnTo>
                  <a:pt x="2085776" y="0"/>
                </a:lnTo>
                <a:lnTo>
                  <a:pt x="2356724" y="270949"/>
                </a:lnTo>
                <a:lnTo>
                  <a:pt x="2085776" y="541897"/>
                </a:lnTo>
                <a:lnTo>
                  <a:pt x="0" y="541897"/>
                </a:lnTo>
                <a:lnTo>
                  <a:pt x="270949" y="27094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5399" tIns="22225" rIns="270948" bIns="22225" numCol="1" spcCol="1270" anchor="ctr" anchorCtr="0">
            <a:noAutofit/>
          </a:bodyPr>
          <a:lstStyle/>
          <a:p>
            <a:pPr marL="0" lvl="0" indent="0" algn="ctr" defTabSz="1555750">
              <a:lnSpc>
                <a:spcPct val="90000"/>
              </a:lnSpc>
              <a:spcBef>
                <a:spcPct val="0"/>
              </a:spcBef>
              <a:spcAft>
                <a:spcPct val="35000"/>
              </a:spcAft>
              <a:buNone/>
            </a:pPr>
            <a:r>
              <a:rPr lang="en-US" sz="3500" kern="1200" dirty="0"/>
              <a:t>Swift</a:t>
            </a:r>
          </a:p>
        </p:txBody>
      </p:sp>
      <p:sp>
        <p:nvSpPr>
          <p:cNvPr id="12" name="Freeform: Shape 11">
            <a:extLst>
              <a:ext uri="{FF2B5EF4-FFF2-40B4-BE49-F238E27FC236}">
                <a16:creationId xmlns:a16="http://schemas.microsoft.com/office/drawing/2014/main" id="{BCEF7A30-302C-4E3A-B906-46C580F716F9}"/>
              </a:ext>
            </a:extLst>
          </p:cNvPr>
          <p:cNvSpPr/>
          <p:nvPr/>
        </p:nvSpPr>
        <p:spPr>
          <a:xfrm>
            <a:off x="4768148" y="3598415"/>
            <a:ext cx="2356724" cy="541897"/>
          </a:xfrm>
          <a:custGeom>
            <a:avLst/>
            <a:gdLst>
              <a:gd name="connsiteX0" fmla="*/ 0 w 2356724"/>
              <a:gd name="connsiteY0" fmla="*/ 0 h 541897"/>
              <a:gd name="connsiteX1" fmla="*/ 2085776 w 2356724"/>
              <a:gd name="connsiteY1" fmla="*/ 0 h 541897"/>
              <a:gd name="connsiteX2" fmla="*/ 2356724 w 2356724"/>
              <a:gd name="connsiteY2" fmla="*/ 270949 h 541897"/>
              <a:gd name="connsiteX3" fmla="*/ 2085776 w 2356724"/>
              <a:gd name="connsiteY3" fmla="*/ 541897 h 541897"/>
              <a:gd name="connsiteX4" fmla="*/ 0 w 2356724"/>
              <a:gd name="connsiteY4" fmla="*/ 541897 h 541897"/>
              <a:gd name="connsiteX5" fmla="*/ 270949 w 2356724"/>
              <a:gd name="connsiteY5" fmla="*/ 270949 h 541897"/>
              <a:gd name="connsiteX6" fmla="*/ 0 w 2356724"/>
              <a:gd name="connsiteY6" fmla="*/ 0 h 54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6724" h="541897">
                <a:moveTo>
                  <a:pt x="0" y="0"/>
                </a:moveTo>
                <a:lnTo>
                  <a:pt x="2085776" y="0"/>
                </a:lnTo>
                <a:lnTo>
                  <a:pt x="2356724" y="270949"/>
                </a:lnTo>
                <a:lnTo>
                  <a:pt x="2085776" y="541897"/>
                </a:lnTo>
                <a:lnTo>
                  <a:pt x="0" y="541897"/>
                </a:lnTo>
                <a:lnTo>
                  <a:pt x="270949" y="27094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5399" tIns="22225" rIns="270948" bIns="22225" numCol="1" spcCol="1270" anchor="ctr" anchorCtr="0">
            <a:noAutofit/>
          </a:bodyPr>
          <a:lstStyle/>
          <a:p>
            <a:pPr marL="0" lvl="0" indent="0" algn="ctr" defTabSz="1555750">
              <a:lnSpc>
                <a:spcPct val="90000"/>
              </a:lnSpc>
              <a:spcBef>
                <a:spcPct val="0"/>
              </a:spcBef>
              <a:spcAft>
                <a:spcPct val="35000"/>
              </a:spcAft>
              <a:buNone/>
            </a:pPr>
            <a:r>
              <a:rPr lang="en-US" sz="3500" kern="1200" dirty="0"/>
              <a:t>Scala</a:t>
            </a:r>
          </a:p>
        </p:txBody>
      </p:sp>
      <p:sp>
        <p:nvSpPr>
          <p:cNvPr id="13" name="Freeform: Shape 12">
            <a:extLst>
              <a:ext uri="{FF2B5EF4-FFF2-40B4-BE49-F238E27FC236}">
                <a16:creationId xmlns:a16="http://schemas.microsoft.com/office/drawing/2014/main" id="{5DF57B04-1CD4-4BCA-96BB-C8B2BD7034D8}"/>
              </a:ext>
            </a:extLst>
          </p:cNvPr>
          <p:cNvSpPr/>
          <p:nvPr/>
        </p:nvSpPr>
        <p:spPr>
          <a:xfrm>
            <a:off x="4768148" y="4186486"/>
            <a:ext cx="2356724" cy="541897"/>
          </a:xfrm>
          <a:custGeom>
            <a:avLst/>
            <a:gdLst>
              <a:gd name="connsiteX0" fmla="*/ 0 w 2356724"/>
              <a:gd name="connsiteY0" fmla="*/ 0 h 541897"/>
              <a:gd name="connsiteX1" fmla="*/ 2085776 w 2356724"/>
              <a:gd name="connsiteY1" fmla="*/ 0 h 541897"/>
              <a:gd name="connsiteX2" fmla="*/ 2356724 w 2356724"/>
              <a:gd name="connsiteY2" fmla="*/ 270949 h 541897"/>
              <a:gd name="connsiteX3" fmla="*/ 2085776 w 2356724"/>
              <a:gd name="connsiteY3" fmla="*/ 541897 h 541897"/>
              <a:gd name="connsiteX4" fmla="*/ 0 w 2356724"/>
              <a:gd name="connsiteY4" fmla="*/ 541897 h 541897"/>
              <a:gd name="connsiteX5" fmla="*/ 270949 w 2356724"/>
              <a:gd name="connsiteY5" fmla="*/ 270949 h 541897"/>
              <a:gd name="connsiteX6" fmla="*/ 0 w 2356724"/>
              <a:gd name="connsiteY6" fmla="*/ 0 h 54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6724" h="541897">
                <a:moveTo>
                  <a:pt x="0" y="0"/>
                </a:moveTo>
                <a:lnTo>
                  <a:pt x="2085776" y="0"/>
                </a:lnTo>
                <a:lnTo>
                  <a:pt x="2356724" y="270949"/>
                </a:lnTo>
                <a:lnTo>
                  <a:pt x="2085776" y="541897"/>
                </a:lnTo>
                <a:lnTo>
                  <a:pt x="0" y="541897"/>
                </a:lnTo>
                <a:lnTo>
                  <a:pt x="270949" y="27094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5399" tIns="22225" rIns="270948" bIns="22225" numCol="1" spcCol="1270" anchor="ctr" anchorCtr="0">
            <a:noAutofit/>
          </a:bodyPr>
          <a:lstStyle/>
          <a:p>
            <a:pPr marL="0" lvl="0" indent="0" algn="ctr" defTabSz="1555750">
              <a:lnSpc>
                <a:spcPct val="90000"/>
              </a:lnSpc>
              <a:spcBef>
                <a:spcPct val="0"/>
              </a:spcBef>
              <a:spcAft>
                <a:spcPct val="35000"/>
              </a:spcAft>
              <a:buNone/>
            </a:pPr>
            <a:r>
              <a:rPr lang="en-US" sz="3500" kern="1200" dirty="0"/>
              <a:t>Groovy</a:t>
            </a:r>
          </a:p>
        </p:txBody>
      </p:sp>
      <p:sp>
        <p:nvSpPr>
          <p:cNvPr id="14" name="Freeform: Shape 13">
            <a:extLst>
              <a:ext uri="{FF2B5EF4-FFF2-40B4-BE49-F238E27FC236}">
                <a16:creationId xmlns:a16="http://schemas.microsoft.com/office/drawing/2014/main" id="{2DC51E1F-0CB7-4598-AE4B-68A598FE10F1}"/>
              </a:ext>
            </a:extLst>
          </p:cNvPr>
          <p:cNvSpPr/>
          <p:nvPr/>
        </p:nvSpPr>
        <p:spPr>
          <a:xfrm>
            <a:off x="4768148" y="4774265"/>
            <a:ext cx="2356724" cy="541897"/>
          </a:xfrm>
          <a:custGeom>
            <a:avLst/>
            <a:gdLst>
              <a:gd name="connsiteX0" fmla="*/ 0 w 2356724"/>
              <a:gd name="connsiteY0" fmla="*/ 0 h 541897"/>
              <a:gd name="connsiteX1" fmla="*/ 2085776 w 2356724"/>
              <a:gd name="connsiteY1" fmla="*/ 0 h 541897"/>
              <a:gd name="connsiteX2" fmla="*/ 2356724 w 2356724"/>
              <a:gd name="connsiteY2" fmla="*/ 270949 h 541897"/>
              <a:gd name="connsiteX3" fmla="*/ 2085776 w 2356724"/>
              <a:gd name="connsiteY3" fmla="*/ 541897 h 541897"/>
              <a:gd name="connsiteX4" fmla="*/ 0 w 2356724"/>
              <a:gd name="connsiteY4" fmla="*/ 541897 h 541897"/>
              <a:gd name="connsiteX5" fmla="*/ 270949 w 2356724"/>
              <a:gd name="connsiteY5" fmla="*/ 270949 h 541897"/>
              <a:gd name="connsiteX6" fmla="*/ 0 w 2356724"/>
              <a:gd name="connsiteY6" fmla="*/ 0 h 54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6724" h="541897">
                <a:moveTo>
                  <a:pt x="0" y="0"/>
                </a:moveTo>
                <a:lnTo>
                  <a:pt x="2085776" y="0"/>
                </a:lnTo>
                <a:lnTo>
                  <a:pt x="2356724" y="270949"/>
                </a:lnTo>
                <a:lnTo>
                  <a:pt x="2085776" y="541897"/>
                </a:lnTo>
                <a:lnTo>
                  <a:pt x="0" y="541897"/>
                </a:lnTo>
                <a:lnTo>
                  <a:pt x="270949" y="27094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5399" tIns="22225" rIns="270948" bIns="22225" numCol="1" spcCol="1270" anchor="ctr" anchorCtr="0">
            <a:noAutofit/>
          </a:bodyPr>
          <a:lstStyle/>
          <a:p>
            <a:pPr marL="0" lvl="0" indent="0" algn="ctr" defTabSz="1555750">
              <a:lnSpc>
                <a:spcPct val="90000"/>
              </a:lnSpc>
              <a:spcBef>
                <a:spcPct val="0"/>
              </a:spcBef>
              <a:spcAft>
                <a:spcPct val="35000"/>
              </a:spcAft>
              <a:buNone/>
            </a:pPr>
            <a:r>
              <a:rPr lang="en-US" sz="3500" kern="1200" dirty="0"/>
              <a:t>C#</a:t>
            </a:r>
          </a:p>
        </p:txBody>
      </p:sp>
      <p:sp>
        <p:nvSpPr>
          <p:cNvPr id="15" name="Freeform: Shape 14">
            <a:extLst>
              <a:ext uri="{FF2B5EF4-FFF2-40B4-BE49-F238E27FC236}">
                <a16:creationId xmlns:a16="http://schemas.microsoft.com/office/drawing/2014/main" id="{352BD007-2FE8-4206-A213-5A5DD7D513BD}"/>
              </a:ext>
            </a:extLst>
          </p:cNvPr>
          <p:cNvSpPr/>
          <p:nvPr/>
        </p:nvSpPr>
        <p:spPr>
          <a:xfrm>
            <a:off x="4768148" y="5362044"/>
            <a:ext cx="2356724" cy="541897"/>
          </a:xfrm>
          <a:custGeom>
            <a:avLst/>
            <a:gdLst>
              <a:gd name="connsiteX0" fmla="*/ 0 w 2356724"/>
              <a:gd name="connsiteY0" fmla="*/ 0 h 541897"/>
              <a:gd name="connsiteX1" fmla="*/ 2085776 w 2356724"/>
              <a:gd name="connsiteY1" fmla="*/ 0 h 541897"/>
              <a:gd name="connsiteX2" fmla="*/ 2356724 w 2356724"/>
              <a:gd name="connsiteY2" fmla="*/ 270949 h 541897"/>
              <a:gd name="connsiteX3" fmla="*/ 2085776 w 2356724"/>
              <a:gd name="connsiteY3" fmla="*/ 541897 h 541897"/>
              <a:gd name="connsiteX4" fmla="*/ 0 w 2356724"/>
              <a:gd name="connsiteY4" fmla="*/ 541897 h 541897"/>
              <a:gd name="connsiteX5" fmla="*/ 270949 w 2356724"/>
              <a:gd name="connsiteY5" fmla="*/ 270949 h 541897"/>
              <a:gd name="connsiteX6" fmla="*/ 0 w 2356724"/>
              <a:gd name="connsiteY6" fmla="*/ 0 h 54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6724" h="541897">
                <a:moveTo>
                  <a:pt x="0" y="0"/>
                </a:moveTo>
                <a:lnTo>
                  <a:pt x="2085776" y="0"/>
                </a:lnTo>
                <a:lnTo>
                  <a:pt x="2356724" y="270949"/>
                </a:lnTo>
                <a:lnTo>
                  <a:pt x="2085776" y="541897"/>
                </a:lnTo>
                <a:lnTo>
                  <a:pt x="0" y="541897"/>
                </a:lnTo>
                <a:lnTo>
                  <a:pt x="270949" y="27094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5399" tIns="22225" rIns="270948" bIns="22225" numCol="1" spcCol="1270" anchor="ctr" anchorCtr="0">
            <a:noAutofit/>
          </a:bodyPr>
          <a:lstStyle/>
          <a:p>
            <a:pPr marL="0" lvl="0" indent="0" algn="ctr" defTabSz="1555750">
              <a:lnSpc>
                <a:spcPct val="90000"/>
              </a:lnSpc>
              <a:spcBef>
                <a:spcPct val="0"/>
              </a:spcBef>
              <a:spcAft>
                <a:spcPct val="35000"/>
              </a:spcAft>
              <a:buNone/>
            </a:pPr>
            <a:r>
              <a:rPr lang="en-US" sz="3500" kern="1200" dirty="0"/>
              <a:t>PHP</a:t>
            </a:r>
          </a:p>
        </p:txBody>
      </p:sp>
      <p:sp>
        <p:nvSpPr>
          <p:cNvPr id="16" name="Freeform: Shape 15">
            <a:extLst>
              <a:ext uri="{FF2B5EF4-FFF2-40B4-BE49-F238E27FC236}">
                <a16:creationId xmlns:a16="http://schemas.microsoft.com/office/drawing/2014/main" id="{CD56A5FC-2D0B-4425-8F30-0A222E28AB3F}"/>
              </a:ext>
            </a:extLst>
          </p:cNvPr>
          <p:cNvSpPr/>
          <p:nvPr/>
        </p:nvSpPr>
        <p:spPr>
          <a:xfrm>
            <a:off x="4768148" y="5915342"/>
            <a:ext cx="2356724" cy="541897"/>
          </a:xfrm>
          <a:custGeom>
            <a:avLst/>
            <a:gdLst>
              <a:gd name="connsiteX0" fmla="*/ 0 w 2356724"/>
              <a:gd name="connsiteY0" fmla="*/ 0 h 541897"/>
              <a:gd name="connsiteX1" fmla="*/ 2085776 w 2356724"/>
              <a:gd name="connsiteY1" fmla="*/ 0 h 541897"/>
              <a:gd name="connsiteX2" fmla="*/ 2356724 w 2356724"/>
              <a:gd name="connsiteY2" fmla="*/ 270949 h 541897"/>
              <a:gd name="connsiteX3" fmla="*/ 2085776 w 2356724"/>
              <a:gd name="connsiteY3" fmla="*/ 541897 h 541897"/>
              <a:gd name="connsiteX4" fmla="*/ 0 w 2356724"/>
              <a:gd name="connsiteY4" fmla="*/ 541897 h 541897"/>
              <a:gd name="connsiteX5" fmla="*/ 270949 w 2356724"/>
              <a:gd name="connsiteY5" fmla="*/ 270949 h 541897"/>
              <a:gd name="connsiteX6" fmla="*/ 0 w 2356724"/>
              <a:gd name="connsiteY6" fmla="*/ 0 h 54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6724" h="541897">
                <a:moveTo>
                  <a:pt x="0" y="0"/>
                </a:moveTo>
                <a:lnTo>
                  <a:pt x="2085776" y="0"/>
                </a:lnTo>
                <a:lnTo>
                  <a:pt x="2356724" y="270949"/>
                </a:lnTo>
                <a:lnTo>
                  <a:pt x="2085776" y="541897"/>
                </a:lnTo>
                <a:lnTo>
                  <a:pt x="0" y="541897"/>
                </a:lnTo>
                <a:lnTo>
                  <a:pt x="270949" y="27094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5399" tIns="22225" rIns="270948" bIns="22225" numCol="1" spcCol="1270" anchor="ctr" anchorCtr="0">
            <a:noAutofit/>
          </a:bodyPr>
          <a:lstStyle/>
          <a:p>
            <a:pPr marL="0" lvl="0" indent="0" algn="ctr" defTabSz="1555750">
              <a:lnSpc>
                <a:spcPct val="90000"/>
              </a:lnSpc>
              <a:spcBef>
                <a:spcPct val="0"/>
              </a:spcBef>
              <a:spcAft>
                <a:spcPct val="35000"/>
              </a:spcAft>
              <a:buNone/>
            </a:pPr>
            <a:r>
              <a:rPr lang="en-US" sz="3500" kern="1200" dirty="0" err="1"/>
              <a:t>Javascript</a:t>
            </a:r>
            <a:endParaRPr lang="en-US" sz="3500" kern="1200" dirty="0"/>
          </a:p>
        </p:txBody>
      </p:sp>
    </p:spTree>
    <p:extLst>
      <p:ext uri="{BB962C8B-B14F-4D97-AF65-F5344CB8AC3E}">
        <p14:creationId xmlns:p14="http://schemas.microsoft.com/office/powerpoint/2010/main" val="27109628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0-#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0-#ppt_w/2"/>
                                          </p:val>
                                        </p:tav>
                                        <p:tav tm="100000">
                                          <p:val>
                                            <p:strVal val="#ppt_x"/>
                                          </p:val>
                                        </p:tav>
                                      </p:tavLst>
                                    </p:anim>
                                    <p:anim calcmode="lin" valueType="num">
                                      <p:cBhvr additive="base">
                                        <p:cTn id="3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0-#ppt_w/2"/>
                                          </p:val>
                                        </p:tav>
                                        <p:tav tm="100000">
                                          <p:val>
                                            <p:strVal val="#ppt_x"/>
                                          </p:val>
                                        </p:tav>
                                      </p:tavLst>
                                    </p:anim>
                                    <p:anim calcmode="lin" valueType="num">
                                      <p:cBhvr additive="base">
                                        <p:cTn id="3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0-#ppt_w/2"/>
                                          </p:val>
                                        </p:tav>
                                        <p:tav tm="100000">
                                          <p:val>
                                            <p:strVal val="#ppt_x"/>
                                          </p:val>
                                        </p:tav>
                                      </p:tavLst>
                                    </p:anim>
                                    <p:anim calcmode="lin" valueType="num">
                                      <p:cBhvr additive="base">
                                        <p:cTn id="44"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0-#ppt_w/2"/>
                                          </p:val>
                                        </p:tav>
                                        <p:tav tm="100000">
                                          <p:val>
                                            <p:strVal val="#ppt_x"/>
                                          </p:val>
                                        </p:tav>
                                      </p:tavLst>
                                    </p:anim>
                                    <p:anim calcmode="lin" valueType="num">
                                      <p:cBhvr additive="base">
                                        <p:cTn id="50"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0-#ppt_w/2"/>
                                          </p:val>
                                        </p:tav>
                                        <p:tav tm="100000">
                                          <p:val>
                                            <p:strVal val="#ppt_x"/>
                                          </p:val>
                                        </p:tav>
                                      </p:tavLst>
                                    </p:anim>
                                    <p:anim calcmode="lin" valueType="num">
                                      <p:cBhvr additive="base">
                                        <p:cTn id="56"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16"/>
                                        </p:tgtEl>
                                        <p:attrNameLst>
                                          <p:attrName>style.visibility</p:attrName>
                                        </p:attrNameLst>
                                      </p:cBhvr>
                                      <p:to>
                                        <p:strVal val="visible"/>
                                      </p:to>
                                    </p:set>
                                    <p:anim calcmode="lin" valueType="num">
                                      <p:cBhvr additive="base">
                                        <p:cTn id="61" dur="500" fill="hold"/>
                                        <p:tgtEl>
                                          <p:spTgt spid="16"/>
                                        </p:tgtEl>
                                        <p:attrNameLst>
                                          <p:attrName>ppt_x</p:attrName>
                                        </p:attrNameLst>
                                      </p:cBhvr>
                                      <p:tavLst>
                                        <p:tav tm="0">
                                          <p:val>
                                            <p:strVal val="0-#ppt_w/2"/>
                                          </p:val>
                                        </p:tav>
                                        <p:tav tm="100000">
                                          <p:val>
                                            <p:strVal val="#ppt_x"/>
                                          </p:val>
                                        </p:tav>
                                      </p:tavLst>
                                    </p:anim>
                                    <p:anim calcmode="lin" valueType="num">
                                      <p:cBhvr additive="base">
                                        <p:cTn id="62"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2000">
              <a:srgbClr val="E4F4FF"/>
            </a:gs>
            <a:gs pos="69000">
              <a:schemeClr val="bg2">
                <a:shade val="96000"/>
                <a:satMod val="120000"/>
                <a:lumMod val="85000"/>
                <a:alpha val="48000"/>
              </a:schemeClr>
            </a:gs>
          </a:gsLst>
          <a:lin ang="2700000" scaled="1"/>
          <a:tileRect/>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873BE40-0A09-45FF-AA8D-ECB73181CA00}"/>
              </a:ext>
            </a:extLst>
          </p:cNvPr>
          <p:cNvGrpSpPr/>
          <p:nvPr/>
        </p:nvGrpSpPr>
        <p:grpSpPr>
          <a:xfrm>
            <a:off x="39756" y="251383"/>
            <a:ext cx="12099235" cy="769441"/>
            <a:chOff x="39756" y="251383"/>
            <a:chExt cx="12099235" cy="769441"/>
          </a:xfrm>
        </p:grpSpPr>
        <p:sp>
          <p:nvSpPr>
            <p:cNvPr id="2" name="TextBox 1">
              <a:extLst>
                <a:ext uri="{FF2B5EF4-FFF2-40B4-BE49-F238E27FC236}">
                  <a16:creationId xmlns:a16="http://schemas.microsoft.com/office/drawing/2014/main" id="{77FD1CDC-E0FA-43A0-A9E1-F8DC87469BE6}"/>
                </a:ext>
              </a:extLst>
            </p:cNvPr>
            <p:cNvSpPr txBox="1"/>
            <p:nvPr/>
          </p:nvSpPr>
          <p:spPr>
            <a:xfrm>
              <a:off x="437321" y="251383"/>
              <a:ext cx="9846365" cy="707886"/>
            </a:xfrm>
            <a:prstGeom prst="rect">
              <a:avLst/>
            </a:prstGeom>
            <a:noFill/>
          </p:spPr>
          <p:txBody>
            <a:bodyPr wrap="square" rtlCol="0">
              <a:spAutoFit/>
            </a:bodyPr>
            <a:lstStyle/>
            <a:p>
              <a:r>
                <a:rPr lang="en-US" sz="4000" dirty="0">
                  <a:solidFill>
                    <a:srgbClr val="032293"/>
                  </a:solidFill>
                  <a:latin typeface="Adobe Gothic Std B" panose="020B0800000000000000" pitchFamily="34" charset="-128"/>
                  <a:ea typeface="Adobe Gothic Std B" panose="020B0800000000000000" pitchFamily="34" charset="-128"/>
                </a:rPr>
                <a:t>What are Regular Expressions?</a:t>
              </a:r>
            </a:p>
          </p:txBody>
        </p:sp>
        <p:cxnSp>
          <p:nvCxnSpPr>
            <p:cNvPr id="4" name="Straight Connector 3">
              <a:extLst>
                <a:ext uri="{FF2B5EF4-FFF2-40B4-BE49-F238E27FC236}">
                  <a16:creationId xmlns:a16="http://schemas.microsoft.com/office/drawing/2014/main" id="{5A538764-073C-4B64-8957-71A9D7C69A1E}"/>
                </a:ext>
              </a:extLst>
            </p:cNvPr>
            <p:cNvCxnSpPr>
              <a:cxnSpLocks/>
            </p:cNvCxnSpPr>
            <p:nvPr/>
          </p:nvCxnSpPr>
          <p:spPr>
            <a:xfrm>
              <a:off x="39756" y="1020824"/>
              <a:ext cx="12099235" cy="0"/>
            </a:xfrm>
            <a:prstGeom prst="line">
              <a:avLst/>
            </a:prstGeom>
            <a:ln w="57150" cap="rnd"/>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8BE6346A-3BA3-49C2-9D76-2D4D6C00287F}"/>
              </a:ext>
            </a:extLst>
          </p:cNvPr>
          <p:cNvGrpSpPr/>
          <p:nvPr/>
        </p:nvGrpSpPr>
        <p:grpSpPr>
          <a:xfrm>
            <a:off x="0" y="1082380"/>
            <a:ext cx="12192000" cy="5623220"/>
            <a:chOff x="0" y="1082380"/>
            <a:chExt cx="12192000" cy="5623220"/>
          </a:xfrm>
        </p:grpSpPr>
        <p:sp>
          <p:nvSpPr>
            <p:cNvPr id="12" name="Rectangle 11">
              <a:extLst>
                <a:ext uri="{FF2B5EF4-FFF2-40B4-BE49-F238E27FC236}">
                  <a16:creationId xmlns:a16="http://schemas.microsoft.com/office/drawing/2014/main" id="{95AD8EDC-ECFC-40A8-BF80-446E9BAFD8FE}"/>
                </a:ext>
              </a:extLst>
            </p:cNvPr>
            <p:cNvSpPr/>
            <p:nvPr/>
          </p:nvSpPr>
          <p:spPr>
            <a:xfrm>
              <a:off x="341857" y="3128743"/>
              <a:ext cx="1744388" cy="584775"/>
            </a:xfrm>
            <a:prstGeom prst="rect">
              <a:avLst/>
            </a:prstGeom>
          </p:spPr>
          <p:txBody>
            <a:bodyPr wrap="none">
              <a:spAutoFit/>
            </a:bodyPr>
            <a:lstStyle/>
            <a:p>
              <a:r>
                <a:rPr lang="en-US" sz="3200" b="1" u="sng" dirty="0">
                  <a:solidFill>
                    <a:srgbClr val="032293"/>
                  </a:solidFill>
                </a:rPr>
                <a:t>Example</a:t>
              </a:r>
              <a:r>
                <a:rPr lang="en-US" sz="3200" b="1" dirty="0">
                  <a:solidFill>
                    <a:srgbClr val="032293"/>
                  </a:solidFill>
                </a:rPr>
                <a:t>:</a:t>
              </a:r>
            </a:p>
          </p:txBody>
        </p:sp>
        <p:sp>
          <p:nvSpPr>
            <p:cNvPr id="5" name="Rectangle 4">
              <a:extLst>
                <a:ext uri="{FF2B5EF4-FFF2-40B4-BE49-F238E27FC236}">
                  <a16:creationId xmlns:a16="http://schemas.microsoft.com/office/drawing/2014/main" id="{67EEF7AF-EE14-490E-900A-7C8711DF3DCD}"/>
                </a:ext>
              </a:extLst>
            </p:cNvPr>
            <p:cNvSpPr/>
            <p:nvPr/>
          </p:nvSpPr>
          <p:spPr>
            <a:xfrm>
              <a:off x="39756" y="1082380"/>
              <a:ext cx="11953460" cy="2062103"/>
            </a:xfrm>
            <a:prstGeom prst="rect">
              <a:avLst/>
            </a:prstGeom>
          </p:spPr>
          <p:txBody>
            <a:bodyPr wrap="square">
              <a:spAutoFit/>
            </a:bodyPr>
            <a:lstStyle/>
            <a:p>
              <a:pPr marL="285750" indent="-285750">
                <a:buFont typeface="Wingdings" panose="05000000000000000000" pitchFamily="2" charset="2"/>
                <a:buChar char="v"/>
              </a:pPr>
              <a:r>
                <a:rPr lang="en-US" sz="3200" dirty="0"/>
                <a:t>A Regular Expression is used for identifying a search pattern in a text string. It also helps in finding out the correctness of the data and even operations such as finding, replacing and formatting the data is possible using Regular Expressions.</a:t>
              </a:r>
            </a:p>
          </p:txBody>
        </p:sp>
        <p:pic>
          <p:nvPicPr>
            <p:cNvPr id="14" name="Picture 13">
              <a:extLst>
                <a:ext uri="{FF2B5EF4-FFF2-40B4-BE49-F238E27FC236}">
                  <a16:creationId xmlns:a16="http://schemas.microsoft.com/office/drawing/2014/main" id="{3066CC49-5FE9-4D71-9D7B-89394262B536}"/>
                </a:ext>
              </a:extLst>
            </p:cNvPr>
            <p:cNvPicPr>
              <a:picLocks noChangeAspect="1"/>
            </p:cNvPicPr>
            <p:nvPr/>
          </p:nvPicPr>
          <p:blipFill rotWithShape="1">
            <a:blip r:embed="rId2">
              <a:extLst>
                <a:ext uri="{28A0092B-C50C-407E-A947-70E740481C1C}">
                  <a14:useLocalDpi xmlns:a14="http://schemas.microsoft.com/office/drawing/2010/main" val="0"/>
                </a:ext>
              </a:extLst>
            </a:blip>
            <a:srcRect t="-1" b="19618"/>
            <a:stretch/>
          </p:blipFill>
          <p:spPr>
            <a:xfrm>
              <a:off x="0" y="3688457"/>
              <a:ext cx="12192000" cy="3017143"/>
            </a:xfrm>
            <a:prstGeom prst="rect">
              <a:avLst/>
            </a:prstGeom>
          </p:spPr>
        </p:pic>
      </p:grpSp>
    </p:spTree>
    <p:extLst>
      <p:ext uri="{BB962C8B-B14F-4D97-AF65-F5344CB8AC3E}">
        <p14:creationId xmlns:p14="http://schemas.microsoft.com/office/powerpoint/2010/main" val="20749179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2000">
              <a:srgbClr val="E4F4FF"/>
            </a:gs>
            <a:gs pos="69000">
              <a:schemeClr val="bg2">
                <a:shade val="96000"/>
                <a:satMod val="120000"/>
                <a:lumMod val="85000"/>
                <a:alpha val="48000"/>
              </a:schemeClr>
            </a:gs>
          </a:gsLst>
          <a:lin ang="2700000" scaled="1"/>
          <a:tileRect/>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873BE40-0A09-45FF-AA8D-ECB73181CA00}"/>
              </a:ext>
            </a:extLst>
          </p:cNvPr>
          <p:cNvGrpSpPr/>
          <p:nvPr/>
        </p:nvGrpSpPr>
        <p:grpSpPr>
          <a:xfrm>
            <a:off x="39756" y="251383"/>
            <a:ext cx="12099235" cy="769441"/>
            <a:chOff x="39756" y="251383"/>
            <a:chExt cx="12099235" cy="769441"/>
          </a:xfrm>
        </p:grpSpPr>
        <p:sp>
          <p:nvSpPr>
            <p:cNvPr id="2" name="TextBox 1">
              <a:extLst>
                <a:ext uri="{FF2B5EF4-FFF2-40B4-BE49-F238E27FC236}">
                  <a16:creationId xmlns:a16="http://schemas.microsoft.com/office/drawing/2014/main" id="{77FD1CDC-E0FA-43A0-A9E1-F8DC87469BE6}"/>
                </a:ext>
              </a:extLst>
            </p:cNvPr>
            <p:cNvSpPr txBox="1"/>
            <p:nvPr/>
          </p:nvSpPr>
          <p:spPr>
            <a:xfrm>
              <a:off x="437321" y="251383"/>
              <a:ext cx="9846365" cy="707886"/>
            </a:xfrm>
            <a:prstGeom prst="rect">
              <a:avLst/>
            </a:prstGeom>
            <a:noFill/>
          </p:spPr>
          <p:txBody>
            <a:bodyPr wrap="square" rtlCol="0">
              <a:spAutoFit/>
            </a:bodyPr>
            <a:lstStyle/>
            <a:p>
              <a:r>
                <a:rPr lang="en-US" sz="4000" dirty="0">
                  <a:solidFill>
                    <a:srgbClr val="032293"/>
                  </a:solidFill>
                  <a:latin typeface="Adobe Gothic Std B" panose="020B0800000000000000" pitchFamily="34" charset="-128"/>
                  <a:ea typeface="Adobe Gothic Std B" panose="020B0800000000000000" pitchFamily="34" charset="-128"/>
                </a:rPr>
                <a:t>What are Regular Expressions?</a:t>
              </a:r>
            </a:p>
          </p:txBody>
        </p:sp>
        <p:cxnSp>
          <p:nvCxnSpPr>
            <p:cNvPr id="4" name="Straight Connector 3">
              <a:extLst>
                <a:ext uri="{FF2B5EF4-FFF2-40B4-BE49-F238E27FC236}">
                  <a16:creationId xmlns:a16="http://schemas.microsoft.com/office/drawing/2014/main" id="{5A538764-073C-4B64-8957-71A9D7C69A1E}"/>
                </a:ext>
              </a:extLst>
            </p:cNvPr>
            <p:cNvCxnSpPr>
              <a:cxnSpLocks/>
            </p:cNvCxnSpPr>
            <p:nvPr/>
          </p:nvCxnSpPr>
          <p:spPr>
            <a:xfrm>
              <a:off x="39756" y="1020824"/>
              <a:ext cx="12099235" cy="0"/>
            </a:xfrm>
            <a:prstGeom prst="line">
              <a:avLst/>
            </a:prstGeom>
            <a:ln w="57150" cap="rnd"/>
          </p:spPr>
          <p:style>
            <a:lnRef idx="1">
              <a:schemeClr val="accent1"/>
            </a:lnRef>
            <a:fillRef idx="0">
              <a:schemeClr val="accent1"/>
            </a:fillRef>
            <a:effectRef idx="0">
              <a:schemeClr val="accent1"/>
            </a:effectRef>
            <a:fontRef idx="minor">
              <a:schemeClr val="tx1"/>
            </a:fontRef>
          </p:style>
        </p:cxnSp>
      </p:grpSp>
      <p:sp>
        <p:nvSpPr>
          <p:cNvPr id="5" name="Rectangle 4">
            <a:extLst>
              <a:ext uri="{FF2B5EF4-FFF2-40B4-BE49-F238E27FC236}">
                <a16:creationId xmlns:a16="http://schemas.microsoft.com/office/drawing/2014/main" id="{67EEF7AF-EE14-490E-900A-7C8711DF3DCD}"/>
              </a:ext>
            </a:extLst>
          </p:cNvPr>
          <p:cNvSpPr/>
          <p:nvPr/>
        </p:nvSpPr>
        <p:spPr>
          <a:xfrm>
            <a:off x="434222" y="1111620"/>
            <a:ext cx="11105324" cy="5509200"/>
          </a:xfrm>
          <a:prstGeom prst="rect">
            <a:avLst/>
          </a:prstGeom>
        </p:spPr>
        <p:txBody>
          <a:bodyPr wrap="square">
            <a:spAutoFit/>
          </a:bodyPr>
          <a:lstStyle/>
          <a:p>
            <a:pPr marL="457200" indent="-457200">
              <a:buFont typeface="Wingdings" panose="05000000000000000000" pitchFamily="2" charset="2"/>
              <a:buChar char="ü"/>
            </a:pPr>
            <a:r>
              <a:rPr lang="en-US" sz="3200" dirty="0"/>
              <a:t>Among all of the data from the given string, let us say we require only the City. This can be converted into a dictionary with just the name and the city in a formatted way. The question now is that, can we identify a pattern to guess the name and the city? Also, we can find out the age too. With age, it is easy, right? it is just an integer number.</a:t>
            </a:r>
          </a:p>
          <a:p>
            <a:endParaRPr lang="en-US" sz="3200" dirty="0"/>
          </a:p>
          <a:p>
            <a:pPr marL="457200" indent="-457200">
              <a:buFont typeface="Wingdings" panose="05000000000000000000" pitchFamily="2" charset="2"/>
              <a:buChar char="ü"/>
            </a:pPr>
            <a:r>
              <a:rPr lang="en-US" sz="3200" dirty="0"/>
              <a:t>How do we go about with the name? If you take a look at the pattern, all of the names start with an uppercase. With the help of the Regular expressions, we can identify both the name and the age using this method.</a:t>
            </a:r>
          </a:p>
        </p:txBody>
      </p:sp>
    </p:spTree>
    <p:extLst>
      <p:ext uri="{BB962C8B-B14F-4D97-AF65-F5344CB8AC3E}">
        <p14:creationId xmlns:p14="http://schemas.microsoft.com/office/powerpoint/2010/main" val="3760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2000">
              <a:srgbClr val="E4F4FF"/>
            </a:gs>
            <a:gs pos="69000">
              <a:schemeClr val="bg2">
                <a:shade val="96000"/>
                <a:satMod val="120000"/>
                <a:lumMod val="85000"/>
                <a:alpha val="48000"/>
              </a:schemeClr>
            </a:gs>
          </a:gsLst>
          <a:lin ang="2700000" scaled="1"/>
          <a:tileRect/>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873BE40-0A09-45FF-AA8D-ECB73181CA00}"/>
              </a:ext>
            </a:extLst>
          </p:cNvPr>
          <p:cNvGrpSpPr/>
          <p:nvPr/>
        </p:nvGrpSpPr>
        <p:grpSpPr>
          <a:xfrm>
            <a:off x="39756" y="251383"/>
            <a:ext cx="12099235" cy="769441"/>
            <a:chOff x="39756" y="251383"/>
            <a:chExt cx="12099235" cy="769441"/>
          </a:xfrm>
        </p:grpSpPr>
        <p:sp>
          <p:nvSpPr>
            <p:cNvPr id="2" name="TextBox 1">
              <a:extLst>
                <a:ext uri="{FF2B5EF4-FFF2-40B4-BE49-F238E27FC236}">
                  <a16:creationId xmlns:a16="http://schemas.microsoft.com/office/drawing/2014/main" id="{77FD1CDC-E0FA-43A0-A9E1-F8DC87469BE6}"/>
                </a:ext>
              </a:extLst>
            </p:cNvPr>
            <p:cNvSpPr txBox="1"/>
            <p:nvPr/>
          </p:nvSpPr>
          <p:spPr>
            <a:xfrm>
              <a:off x="437321" y="251383"/>
              <a:ext cx="9846365" cy="707886"/>
            </a:xfrm>
            <a:prstGeom prst="rect">
              <a:avLst/>
            </a:prstGeom>
            <a:noFill/>
          </p:spPr>
          <p:txBody>
            <a:bodyPr wrap="square" rtlCol="0">
              <a:spAutoFit/>
            </a:bodyPr>
            <a:lstStyle/>
            <a:p>
              <a:r>
                <a:rPr lang="en-US" sz="4000" dirty="0">
                  <a:solidFill>
                    <a:srgbClr val="032293"/>
                  </a:solidFill>
                  <a:latin typeface="Adobe Gothic Std B" panose="020B0800000000000000" pitchFamily="34" charset="-128"/>
                  <a:ea typeface="Adobe Gothic Std B" panose="020B0800000000000000" pitchFamily="34" charset="-128"/>
                </a:rPr>
                <a:t>What are Regular Expressions?</a:t>
              </a:r>
            </a:p>
          </p:txBody>
        </p:sp>
        <p:cxnSp>
          <p:nvCxnSpPr>
            <p:cNvPr id="4" name="Straight Connector 3">
              <a:extLst>
                <a:ext uri="{FF2B5EF4-FFF2-40B4-BE49-F238E27FC236}">
                  <a16:creationId xmlns:a16="http://schemas.microsoft.com/office/drawing/2014/main" id="{5A538764-073C-4B64-8957-71A9D7C69A1E}"/>
                </a:ext>
              </a:extLst>
            </p:cNvPr>
            <p:cNvCxnSpPr>
              <a:cxnSpLocks/>
            </p:cNvCxnSpPr>
            <p:nvPr/>
          </p:nvCxnSpPr>
          <p:spPr>
            <a:xfrm>
              <a:off x="39756" y="1020824"/>
              <a:ext cx="12099235" cy="0"/>
            </a:xfrm>
            <a:prstGeom prst="line">
              <a:avLst/>
            </a:prstGeom>
            <a:ln w="57150" cap="rnd"/>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4B39A255-51FB-4E16-A7DE-B0B90E728E96}"/>
              </a:ext>
            </a:extLst>
          </p:cNvPr>
          <p:cNvGrpSpPr/>
          <p:nvPr/>
        </p:nvGrpSpPr>
        <p:grpSpPr>
          <a:xfrm>
            <a:off x="1781521" y="1138502"/>
            <a:ext cx="9987395" cy="4980548"/>
            <a:chOff x="1781521" y="1138502"/>
            <a:chExt cx="9987395" cy="4980548"/>
          </a:xfrm>
        </p:grpSpPr>
        <p:sp>
          <p:nvSpPr>
            <p:cNvPr id="12" name="Rectangle 5">
              <a:extLst>
                <a:ext uri="{FF2B5EF4-FFF2-40B4-BE49-F238E27FC236}">
                  <a16:creationId xmlns:a16="http://schemas.microsoft.com/office/drawing/2014/main" id="{E1A4AD4F-1D5A-474C-8871-D8A638B50311}"/>
                </a:ext>
              </a:extLst>
            </p:cNvPr>
            <p:cNvSpPr>
              <a:spLocks noChangeArrowheads="1"/>
            </p:cNvSpPr>
            <p:nvPr/>
          </p:nvSpPr>
          <p:spPr bwMode="auto">
            <a:xfrm>
              <a:off x="1908314" y="1138502"/>
              <a:ext cx="9860602" cy="492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6699"/>
                  </a:solidFill>
                  <a:effectLst/>
                  <a:latin typeface="+mn-lt"/>
                </a:rPr>
                <a:t>import</a:t>
              </a:r>
              <a:r>
                <a:rPr kumimoji="0" lang="en-US" altLang="en-US" sz="2000" b="0" i="0" u="none" strike="noStrike" cap="none" normalizeH="0" baseline="0" dirty="0">
                  <a:ln>
                    <a:noFill/>
                  </a:ln>
                  <a:solidFill>
                    <a:srgbClr val="FFFFFF"/>
                  </a:solidFill>
                  <a:effectLst/>
                  <a:latin typeface="+mn-lt"/>
                </a:rPr>
                <a:t> </a:t>
              </a:r>
              <a:r>
                <a:rPr kumimoji="0" lang="en-US" altLang="en-US" sz="2000" b="0" i="0" u="none" strike="noStrike" cap="none" normalizeH="0" baseline="0" dirty="0">
                  <a:ln>
                    <a:noFill/>
                  </a:ln>
                  <a:solidFill>
                    <a:srgbClr val="000000"/>
                  </a:solidFill>
                  <a:effectLst/>
                  <a:latin typeface="+mn-lt"/>
                </a:rPr>
                <a:t>re</a:t>
              </a:r>
              <a:endParaRPr kumimoji="0" lang="en-US" altLang="en-US" sz="20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FFFFFF"/>
                  </a:solidFill>
                  <a:effectLst/>
                  <a:latin typeface="+mn-lt"/>
                </a:rPr>
                <a:t> </a:t>
              </a:r>
              <a:endParaRPr kumimoji="0" lang="en-US" altLang="en-US" sz="20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000000"/>
                  </a:solidFill>
                  <a:effectLst/>
                  <a:latin typeface="+mn-lt"/>
                </a:rPr>
                <a:t>Nameage</a:t>
              </a:r>
              <a:r>
                <a:rPr kumimoji="0" lang="en-US" altLang="en-US" sz="2000" b="0" i="0" u="none" strike="noStrike" cap="none" normalizeH="0" baseline="0" dirty="0">
                  <a:ln>
                    <a:noFill/>
                  </a:ln>
                  <a:solidFill>
                    <a:srgbClr val="000000"/>
                  </a:solidFill>
                  <a:effectLst/>
                  <a:latin typeface="+mn-lt"/>
                </a:rPr>
                <a:t> </a:t>
              </a:r>
              <a:r>
                <a:rPr kumimoji="0" lang="en-US" altLang="en-US" sz="2000" b="1" i="0" u="none" strike="noStrike" cap="none" normalizeH="0" baseline="0" dirty="0">
                  <a:ln>
                    <a:noFill/>
                  </a:ln>
                  <a:solidFill>
                    <a:srgbClr val="006699"/>
                  </a:solidFill>
                  <a:effectLst/>
                  <a:latin typeface="+mn-lt"/>
                </a:rPr>
                <a:t>=</a:t>
              </a:r>
              <a:r>
                <a:rPr kumimoji="0" lang="en-US" altLang="en-US" sz="2000" b="0" i="0" u="none" strike="noStrike" cap="none" normalizeH="0" baseline="0" dirty="0">
                  <a:ln>
                    <a:noFill/>
                  </a:ln>
                  <a:solidFill>
                    <a:srgbClr val="FFFFFF"/>
                  </a:solidFill>
                  <a:effectLst/>
                  <a:latin typeface="+mn-lt"/>
                </a:rPr>
                <a:t> </a:t>
              </a:r>
              <a:r>
                <a:rPr kumimoji="0" lang="en-US" altLang="en-US" sz="2000" b="0" i="0" u="none" strike="noStrike" cap="none" normalizeH="0" baseline="0" dirty="0">
                  <a:ln>
                    <a:noFill/>
                  </a:ln>
                  <a:solidFill>
                    <a:srgbClr val="008200"/>
                  </a:solidFill>
                  <a:effectLst/>
                  <a:latin typeface="+mn-lt"/>
                </a:rPr>
                <a:t>'''</a:t>
              </a:r>
              <a:endParaRPr kumimoji="0" lang="en-US" altLang="en-US" sz="20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8200"/>
                  </a:solidFill>
                  <a:effectLst/>
                  <a:latin typeface="+mn-lt"/>
                </a:rPr>
                <a:t>Janice is 22 and Theon is 33</a:t>
              </a:r>
              <a:endParaRPr kumimoji="0" lang="en-US" altLang="en-US" sz="20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8200"/>
                  </a:solidFill>
                  <a:effectLst/>
                  <a:latin typeface="+mn-lt"/>
                </a:rPr>
                <a:t>Gabriel is 44 and Joey is 21</a:t>
              </a:r>
              <a:endParaRPr kumimoji="0" lang="en-US" altLang="en-US" sz="20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8200"/>
                  </a:solidFill>
                  <a:effectLst/>
                  <a:latin typeface="+mn-lt"/>
                </a:rPr>
                <a:t>'''</a:t>
              </a:r>
              <a:endParaRPr kumimoji="0" lang="en-US" altLang="en-US" sz="20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FFFFFF"/>
                  </a:solidFill>
                  <a:effectLst/>
                  <a:latin typeface="+mn-lt"/>
                </a:rPr>
                <a:t> </a:t>
              </a:r>
              <a:endParaRPr kumimoji="0" lang="en-US" altLang="en-US" sz="20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mn-lt"/>
                </a:rPr>
                <a:t>ages </a:t>
              </a:r>
              <a:r>
                <a:rPr kumimoji="0" lang="en-US" altLang="en-US" sz="2000" b="1" i="0" u="none" strike="noStrike" cap="none" normalizeH="0" baseline="0" dirty="0">
                  <a:ln>
                    <a:noFill/>
                  </a:ln>
                  <a:solidFill>
                    <a:srgbClr val="006699"/>
                  </a:solidFill>
                  <a:effectLst/>
                  <a:latin typeface="+mn-lt"/>
                </a:rPr>
                <a:t>=</a:t>
              </a:r>
              <a:r>
                <a:rPr kumimoji="0" lang="en-US" altLang="en-US" sz="2000" b="0" i="0" u="none" strike="noStrike" cap="none" normalizeH="0" baseline="0" dirty="0">
                  <a:ln>
                    <a:noFill/>
                  </a:ln>
                  <a:solidFill>
                    <a:srgbClr val="FFFFFF"/>
                  </a:solidFill>
                  <a:effectLst/>
                  <a:latin typeface="+mn-lt"/>
                </a:rPr>
                <a:t> </a:t>
              </a:r>
              <a:r>
                <a:rPr kumimoji="0" lang="en-US" altLang="en-US" sz="2000" b="0" i="0" u="none" strike="noStrike" cap="none" normalizeH="0" baseline="0" dirty="0" err="1">
                  <a:ln>
                    <a:noFill/>
                  </a:ln>
                  <a:solidFill>
                    <a:srgbClr val="000000"/>
                  </a:solidFill>
                  <a:effectLst/>
                  <a:latin typeface="+mn-lt"/>
                </a:rPr>
                <a:t>re.findall</a:t>
              </a:r>
              <a:r>
                <a:rPr kumimoji="0" lang="en-US" altLang="en-US" sz="2000" b="0" i="0" u="none" strike="noStrike" cap="none" normalizeH="0" baseline="0" dirty="0">
                  <a:ln>
                    <a:noFill/>
                  </a:ln>
                  <a:solidFill>
                    <a:srgbClr val="000000"/>
                  </a:solidFill>
                  <a:effectLst/>
                  <a:latin typeface="+mn-lt"/>
                </a:rPr>
                <a:t>(</a:t>
              </a:r>
              <a:r>
                <a:rPr kumimoji="0" lang="en-US" altLang="en-US" sz="2000" b="0" i="0" u="none" strike="noStrike" cap="none" normalizeH="0" baseline="0" dirty="0" err="1">
                  <a:ln>
                    <a:noFill/>
                  </a:ln>
                  <a:solidFill>
                    <a:srgbClr val="000000"/>
                  </a:solidFill>
                  <a:effectLst/>
                  <a:latin typeface="+mn-lt"/>
                </a:rPr>
                <a:t>r</a:t>
              </a:r>
              <a:r>
                <a:rPr kumimoji="0" lang="en-US" altLang="en-US" sz="2000" b="0" i="0" u="none" strike="noStrike" cap="none" normalizeH="0" baseline="0" dirty="0" err="1">
                  <a:ln>
                    <a:noFill/>
                  </a:ln>
                  <a:solidFill>
                    <a:srgbClr val="0000FF"/>
                  </a:solidFill>
                  <a:effectLst/>
                  <a:latin typeface="+mn-lt"/>
                </a:rPr>
                <a:t>'d</a:t>
              </a:r>
              <a:r>
                <a:rPr kumimoji="0" lang="en-US" altLang="en-US" sz="2000" b="0" i="0" u="none" strike="noStrike" cap="none" normalizeH="0" baseline="0" dirty="0">
                  <a:ln>
                    <a:noFill/>
                  </a:ln>
                  <a:solidFill>
                    <a:srgbClr val="0000FF"/>
                  </a:solidFill>
                  <a:effectLst/>
                  <a:latin typeface="+mn-lt"/>
                </a:rPr>
                <a:t>{1,3}'</a:t>
              </a:r>
              <a:r>
                <a:rPr kumimoji="0" lang="en-US" altLang="en-US" sz="2000" b="0" i="0" u="none" strike="noStrike" cap="none" normalizeH="0" baseline="0" dirty="0">
                  <a:ln>
                    <a:noFill/>
                  </a:ln>
                  <a:solidFill>
                    <a:srgbClr val="000000"/>
                  </a:solidFill>
                  <a:effectLst/>
                  <a:latin typeface="+mn-lt"/>
                </a:rPr>
                <a:t>, </a:t>
              </a:r>
              <a:r>
                <a:rPr kumimoji="0" lang="en-US" altLang="en-US" sz="2000" b="0" i="0" u="none" strike="noStrike" cap="none" normalizeH="0" baseline="0" dirty="0" err="1">
                  <a:ln>
                    <a:noFill/>
                  </a:ln>
                  <a:solidFill>
                    <a:srgbClr val="000000"/>
                  </a:solidFill>
                  <a:effectLst/>
                  <a:latin typeface="+mn-lt"/>
                </a:rPr>
                <a:t>Nameage</a:t>
              </a:r>
              <a:r>
                <a:rPr kumimoji="0" lang="en-US" altLang="en-US" sz="2000" b="0" i="0" u="none" strike="noStrike" cap="none" normalizeH="0" baseline="0" dirty="0">
                  <a:ln>
                    <a:noFill/>
                  </a:ln>
                  <a:solidFill>
                    <a:srgbClr val="000000"/>
                  </a:solidFill>
                  <a:effectLst/>
                  <a:latin typeface="+mn-lt"/>
                </a:rPr>
                <a:t>)</a:t>
              </a:r>
              <a:endParaRPr kumimoji="0" lang="en-US" altLang="en-US" sz="20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mn-lt"/>
                </a:rPr>
                <a:t>names </a:t>
              </a:r>
              <a:r>
                <a:rPr kumimoji="0" lang="en-US" altLang="en-US" sz="2000" b="1" i="0" u="none" strike="noStrike" cap="none" normalizeH="0" baseline="0" dirty="0">
                  <a:ln>
                    <a:noFill/>
                  </a:ln>
                  <a:solidFill>
                    <a:srgbClr val="006699"/>
                  </a:solidFill>
                  <a:effectLst/>
                  <a:latin typeface="+mn-lt"/>
                </a:rPr>
                <a:t>=</a:t>
              </a:r>
              <a:r>
                <a:rPr kumimoji="0" lang="en-US" altLang="en-US" sz="2000" b="0" i="0" u="none" strike="noStrike" cap="none" normalizeH="0" baseline="0" dirty="0">
                  <a:ln>
                    <a:noFill/>
                  </a:ln>
                  <a:solidFill>
                    <a:srgbClr val="FFFFFF"/>
                  </a:solidFill>
                  <a:effectLst/>
                  <a:latin typeface="+mn-lt"/>
                </a:rPr>
                <a:t> </a:t>
              </a:r>
              <a:r>
                <a:rPr kumimoji="0" lang="en-US" altLang="en-US" sz="2000" b="0" i="0" u="none" strike="noStrike" cap="none" normalizeH="0" baseline="0" dirty="0" err="1">
                  <a:ln>
                    <a:noFill/>
                  </a:ln>
                  <a:solidFill>
                    <a:srgbClr val="000000"/>
                  </a:solidFill>
                  <a:effectLst/>
                  <a:latin typeface="+mn-lt"/>
                </a:rPr>
                <a:t>re.findall</a:t>
              </a:r>
              <a:r>
                <a:rPr kumimoji="0" lang="en-US" altLang="en-US" sz="2000" b="0" i="0" u="none" strike="noStrike" cap="none" normalizeH="0" baseline="0" dirty="0">
                  <a:ln>
                    <a:noFill/>
                  </a:ln>
                  <a:solidFill>
                    <a:srgbClr val="000000"/>
                  </a:solidFill>
                  <a:effectLst/>
                  <a:latin typeface="+mn-lt"/>
                </a:rPr>
                <a:t>(r</a:t>
              </a:r>
              <a:r>
                <a:rPr kumimoji="0" lang="en-US" altLang="en-US" sz="2000" b="0" i="0" u="none" strike="noStrike" cap="none" normalizeH="0" baseline="0" dirty="0">
                  <a:ln>
                    <a:noFill/>
                  </a:ln>
                  <a:solidFill>
                    <a:srgbClr val="0000FF"/>
                  </a:solidFill>
                  <a:effectLst/>
                  <a:latin typeface="+mn-lt"/>
                </a:rPr>
                <a:t>'[A-Z][a-z]*'</a:t>
              </a:r>
              <a:r>
                <a:rPr kumimoji="0" lang="en-US" altLang="en-US" sz="2000" b="0" i="0" u="none" strike="noStrike" cap="none" normalizeH="0" baseline="0" dirty="0">
                  <a:ln>
                    <a:noFill/>
                  </a:ln>
                  <a:solidFill>
                    <a:srgbClr val="000000"/>
                  </a:solidFill>
                  <a:effectLst/>
                  <a:latin typeface="+mn-lt"/>
                </a:rPr>
                <a:t>,</a:t>
              </a:r>
              <a:r>
                <a:rPr kumimoji="0" lang="en-US" altLang="en-US" sz="2000" b="0" i="0" u="none" strike="noStrike" cap="none" normalizeH="0" baseline="0" dirty="0" err="1">
                  <a:ln>
                    <a:noFill/>
                  </a:ln>
                  <a:solidFill>
                    <a:srgbClr val="000000"/>
                  </a:solidFill>
                  <a:effectLst/>
                  <a:latin typeface="+mn-lt"/>
                </a:rPr>
                <a:t>Nameage</a:t>
              </a:r>
              <a:r>
                <a:rPr kumimoji="0" lang="en-US" altLang="en-US" sz="2000" b="0" i="0" u="none" strike="noStrike" cap="none" normalizeH="0" baseline="0" dirty="0">
                  <a:ln>
                    <a:noFill/>
                  </a:ln>
                  <a:solidFill>
                    <a:srgbClr val="000000"/>
                  </a:solidFill>
                  <a:effectLst/>
                  <a:latin typeface="+mn-lt"/>
                </a:rPr>
                <a:t>)</a:t>
              </a:r>
              <a:endParaRPr kumimoji="0" lang="en-US" altLang="en-US" sz="20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FFFFFF"/>
                  </a:solidFill>
                  <a:effectLst/>
                  <a:latin typeface="+mn-lt"/>
                </a:rPr>
                <a:t> </a:t>
              </a:r>
              <a:endParaRPr kumimoji="0" lang="en-US" altLang="en-US" sz="20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000000"/>
                  </a:solidFill>
                  <a:effectLst/>
                  <a:latin typeface="+mn-lt"/>
                </a:rPr>
                <a:t>ageDict</a:t>
              </a:r>
              <a:r>
                <a:rPr kumimoji="0" lang="en-US" altLang="en-US" sz="2000" b="0" i="0" u="none" strike="noStrike" cap="none" normalizeH="0" baseline="0" dirty="0">
                  <a:ln>
                    <a:noFill/>
                  </a:ln>
                  <a:solidFill>
                    <a:srgbClr val="000000"/>
                  </a:solidFill>
                  <a:effectLst/>
                  <a:latin typeface="+mn-lt"/>
                </a:rPr>
                <a:t> </a:t>
              </a:r>
              <a:r>
                <a:rPr kumimoji="0" lang="en-US" altLang="en-US" sz="2000" b="1" i="0" u="none" strike="noStrike" cap="none" normalizeH="0" baseline="0" dirty="0">
                  <a:ln>
                    <a:noFill/>
                  </a:ln>
                  <a:solidFill>
                    <a:srgbClr val="006699"/>
                  </a:solidFill>
                  <a:effectLst/>
                  <a:latin typeface="+mn-lt"/>
                </a:rPr>
                <a:t>=</a:t>
              </a:r>
              <a:r>
                <a:rPr kumimoji="0" lang="en-US" altLang="en-US" sz="2000" b="0" i="0" u="none" strike="noStrike" cap="none" normalizeH="0" baseline="0" dirty="0">
                  <a:ln>
                    <a:noFill/>
                  </a:ln>
                  <a:solidFill>
                    <a:srgbClr val="FFFFFF"/>
                  </a:solidFill>
                  <a:effectLst/>
                  <a:latin typeface="+mn-lt"/>
                </a:rPr>
                <a:t> </a:t>
              </a:r>
              <a:r>
                <a:rPr kumimoji="0" lang="en-US" altLang="en-US" sz="2000" b="0" i="0" u="none" strike="noStrike" cap="none" normalizeH="0" baseline="0" dirty="0">
                  <a:ln>
                    <a:noFill/>
                  </a:ln>
                  <a:solidFill>
                    <a:srgbClr val="000000"/>
                  </a:solidFill>
                  <a:effectLst/>
                  <a:latin typeface="+mn-lt"/>
                </a:rPr>
                <a:t>{}</a:t>
              </a:r>
              <a:endParaRPr kumimoji="0" lang="en-US" altLang="en-US" sz="20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mn-lt"/>
                </a:rPr>
                <a:t>x </a:t>
              </a:r>
              <a:r>
                <a:rPr kumimoji="0" lang="en-US" altLang="en-US" sz="2000" b="1" i="0" u="none" strike="noStrike" cap="none" normalizeH="0" baseline="0" dirty="0">
                  <a:ln>
                    <a:noFill/>
                  </a:ln>
                  <a:solidFill>
                    <a:srgbClr val="006699"/>
                  </a:solidFill>
                  <a:effectLst/>
                  <a:latin typeface="+mn-lt"/>
                </a:rPr>
                <a:t>=</a:t>
              </a:r>
              <a:r>
                <a:rPr kumimoji="0" lang="en-US" altLang="en-US" sz="2000" b="0" i="0" u="none" strike="noStrike" cap="none" normalizeH="0" baseline="0" dirty="0">
                  <a:ln>
                    <a:noFill/>
                  </a:ln>
                  <a:solidFill>
                    <a:srgbClr val="FFFFFF"/>
                  </a:solidFill>
                  <a:effectLst/>
                  <a:latin typeface="+mn-lt"/>
                </a:rPr>
                <a:t> </a:t>
              </a:r>
              <a:r>
                <a:rPr kumimoji="0" lang="en-US" altLang="en-US" sz="2000" b="0" i="0" u="none" strike="noStrike" cap="none" normalizeH="0" baseline="0" dirty="0">
                  <a:ln>
                    <a:noFill/>
                  </a:ln>
                  <a:solidFill>
                    <a:srgbClr val="009900"/>
                  </a:solidFill>
                  <a:effectLst/>
                  <a:latin typeface="+mn-lt"/>
                </a:rPr>
                <a:t>0</a:t>
              </a:r>
              <a:endParaRPr kumimoji="0" lang="en-US" altLang="en-US" sz="20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6699"/>
                  </a:solidFill>
                  <a:effectLst/>
                  <a:latin typeface="+mn-lt"/>
                </a:rPr>
                <a:t>for</a:t>
              </a:r>
              <a:r>
                <a:rPr kumimoji="0" lang="en-US" altLang="en-US" sz="2000" b="0" i="0" u="none" strike="noStrike" cap="none" normalizeH="0" baseline="0" dirty="0">
                  <a:ln>
                    <a:noFill/>
                  </a:ln>
                  <a:solidFill>
                    <a:srgbClr val="FFFFFF"/>
                  </a:solidFill>
                  <a:effectLst/>
                  <a:latin typeface="+mn-lt"/>
                </a:rPr>
                <a:t> </a:t>
              </a:r>
              <a:r>
                <a:rPr kumimoji="0" lang="en-US" altLang="en-US" sz="2000" b="0" i="0" u="none" strike="noStrike" cap="none" normalizeH="0" baseline="0" dirty="0" err="1">
                  <a:ln>
                    <a:noFill/>
                  </a:ln>
                  <a:solidFill>
                    <a:srgbClr val="000000"/>
                  </a:solidFill>
                  <a:effectLst/>
                  <a:latin typeface="+mn-lt"/>
                </a:rPr>
                <a:t>eachname</a:t>
              </a:r>
              <a:r>
                <a:rPr kumimoji="0" lang="en-US" altLang="en-US" sz="2000" b="0" i="0" u="none" strike="noStrike" cap="none" normalizeH="0" baseline="0" dirty="0">
                  <a:ln>
                    <a:noFill/>
                  </a:ln>
                  <a:solidFill>
                    <a:srgbClr val="000000"/>
                  </a:solidFill>
                  <a:effectLst/>
                  <a:latin typeface="+mn-lt"/>
                </a:rPr>
                <a:t> </a:t>
              </a:r>
              <a:r>
                <a:rPr kumimoji="0" lang="en-US" altLang="en-US" sz="2000" b="1" i="0" u="none" strike="noStrike" cap="none" normalizeH="0" baseline="0" dirty="0">
                  <a:ln>
                    <a:noFill/>
                  </a:ln>
                  <a:solidFill>
                    <a:srgbClr val="006699"/>
                  </a:solidFill>
                  <a:effectLst/>
                  <a:latin typeface="+mn-lt"/>
                </a:rPr>
                <a:t>in</a:t>
              </a:r>
              <a:r>
                <a:rPr kumimoji="0" lang="en-US" altLang="en-US" sz="2000" b="0" i="0" u="none" strike="noStrike" cap="none" normalizeH="0" baseline="0" dirty="0">
                  <a:ln>
                    <a:noFill/>
                  </a:ln>
                  <a:solidFill>
                    <a:srgbClr val="FFFFFF"/>
                  </a:solidFill>
                  <a:effectLst/>
                  <a:latin typeface="+mn-lt"/>
                </a:rPr>
                <a:t> </a:t>
              </a:r>
              <a:r>
                <a:rPr kumimoji="0" lang="en-US" altLang="en-US" sz="2000" b="0" i="0" u="none" strike="noStrike" cap="none" normalizeH="0" baseline="0" dirty="0">
                  <a:ln>
                    <a:noFill/>
                  </a:ln>
                  <a:solidFill>
                    <a:srgbClr val="000000"/>
                  </a:solidFill>
                  <a:effectLst/>
                  <a:latin typeface="+mn-lt"/>
                </a:rPr>
                <a:t>names</a:t>
              </a:r>
              <a:endParaRPr kumimoji="0" lang="en-US" altLang="en-US" sz="20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E83E8C"/>
                  </a:solidFill>
                  <a:effectLst/>
                  <a:latin typeface="+mn-lt"/>
                </a:rPr>
                <a:t>    </a:t>
              </a:r>
              <a:r>
                <a:rPr kumimoji="0" lang="en-US" altLang="en-US" sz="2000" b="0" i="0" u="none" strike="noStrike" cap="none" normalizeH="0" baseline="0" dirty="0" err="1">
                  <a:ln>
                    <a:noFill/>
                  </a:ln>
                  <a:solidFill>
                    <a:srgbClr val="000000"/>
                  </a:solidFill>
                  <a:effectLst/>
                  <a:latin typeface="+mn-lt"/>
                </a:rPr>
                <a:t>ageDict</a:t>
              </a:r>
              <a:r>
                <a:rPr kumimoji="0" lang="en-US" altLang="en-US" sz="2000" b="0" i="0" u="none" strike="noStrike" cap="none" normalizeH="0" baseline="0" dirty="0">
                  <a:ln>
                    <a:noFill/>
                  </a:ln>
                  <a:solidFill>
                    <a:srgbClr val="000000"/>
                  </a:solidFill>
                  <a:effectLst/>
                  <a:latin typeface="+mn-lt"/>
                </a:rPr>
                <a:t>[</a:t>
              </a:r>
              <a:r>
                <a:rPr kumimoji="0" lang="en-US" altLang="en-US" sz="2000" b="0" i="0" u="none" strike="noStrike" cap="none" normalizeH="0" baseline="0" dirty="0" err="1">
                  <a:ln>
                    <a:noFill/>
                  </a:ln>
                  <a:solidFill>
                    <a:srgbClr val="000000"/>
                  </a:solidFill>
                  <a:effectLst/>
                  <a:latin typeface="+mn-lt"/>
                </a:rPr>
                <a:t>eachname</a:t>
              </a:r>
              <a:r>
                <a:rPr kumimoji="0" lang="en-US" altLang="en-US" sz="2000" b="0" i="0" u="none" strike="noStrike" cap="none" normalizeH="0" baseline="0" dirty="0">
                  <a:ln>
                    <a:noFill/>
                  </a:ln>
                  <a:solidFill>
                    <a:srgbClr val="000000"/>
                  </a:solidFill>
                  <a:effectLst/>
                  <a:latin typeface="+mn-lt"/>
                </a:rPr>
                <a:t>] </a:t>
              </a:r>
              <a:r>
                <a:rPr kumimoji="0" lang="en-US" altLang="en-US" sz="2000" b="1" i="0" u="none" strike="noStrike" cap="none" normalizeH="0" baseline="0" dirty="0">
                  <a:ln>
                    <a:noFill/>
                  </a:ln>
                  <a:solidFill>
                    <a:srgbClr val="006699"/>
                  </a:solidFill>
                  <a:effectLst/>
                  <a:latin typeface="+mn-lt"/>
                </a:rPr>
                <a:t>=</a:t>
              </a:r>
              <a:r>
                <a:rPr kumimoji="0" lang="en-US" altLang="en-US" sz="2000" b="0" i="0" u="none" strike="noStrike" cap="none" normalizeH="0" baseline="0" dirty="0">
                  <a:ln>
                    <a:noFill/>
                  </a:ln>
                  <a:solidFill>
                    <a:srgbClr val="FFFFFF"/>
                  </a:solidFill>
                  <a:effectLst/>
                  <a:latin typeface="+mn-lt"/>
                </a:rPr>
                <a:t> </a:t>
              </a:r>
              <a:r>
                <a:rPr kumimoji="0" lang="en-US" altLang="en-US" sz="2000" b="0" i="0" u="none" strike="noStrike" cap="none" normalizeH="0" baseline="0" dirty="0">
                  <a:ln>
                    <a:noFill/>
                  </a:ln>
                  <a:solidFill>
                    <a:srgbClr val="000000"/>
                  </a:solidFill>
                  <a:effectLst/>
                  <a:latin typeface="+mn-lt"/>
                </a:rPr>
                <a:t>ages[x]</a:t>
              </a:r>
              <a:endParaRPr kumimoji="0" lang="en-US" altLang="en-US" sz="20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E83E8C"/>
                  </a:solidFill>
                  <a:effectLst/>
                  <a:latin typeface="+mn-lt"/>
                </a:rPr>
                <a:t>    </a:t>
              </a:r>
              <a:r>
                <a:rPr kumimoji="0" lang="en-US" altLang="en-US" sz="2000" b="0" i="0" u="none" strike="noStrike" cap="none" normalizeH="0" baseline="0" dirty="0">
                  <a:ln>
                    <a:noFill/>
                  </a:ln>
                  <a:solidFill>
                    <a:srgbClr val="000000"/>
                  </a:solidFill>
                  <a:effectLst/>
                  <a:latin typeface="+mn-lt"/>
                </a:rPr>
                <a:t>x</a:t>
              </a:r>
              <a:r>
                <a:rPr kumimoji="0" lang="en-US" altLang="en-US" sz="2000" b="1" i="0" u="none" strike="noStrike" cap="none" normalizeH="0" baseline="0" dirty="0">
                  <a:ln>
                    <a:noFill/>
                  </a:ln>
                  <a:solidFill>
                    <a:srgbClr val="006699"/>
                  </a:solidFill>
                  <a:effectLst/>
                  <a:latin typeface="+mn-lt"/>
                </a:rPr>
                <a:t>+=</a:t>
              </a:r>
              <a:r>
                <a:rPr kumimoji="0" lang="en-US" altLang="en-US" sz="2000" b="0" i="0" u="none" strike="noStrike" cap="none" normalizeH="0" baseline="0" dirty="0">
                  <a:ln>
                    <a:noFill/>
                  </a:ln>
                  <a:solidFill>
                    <a:srgbClr val="009900"/>
                  </a:solidFill>
                  <a:effectLst/>
                  <a:latin typeface="+mn-lt"/>
                </a:rPr>
                <a:t>1</a:t>
              </a:r>
              <a:endParaRPr kumimoji="0" lang="en-US" altLang="en-US" sz="20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FF1493"/>
                  </a:solidFill>
                  <a:effectLst/>
                  <a:latin typeface="+mn-lt"/>
                </a:rPr>
                <a:t>print</a:t>
              </a:r>
              <a:r>
                <a:rPr kumimoji="0" lang="en-US" altLang="en-US" sz="2000" b="0" i="0" u="none" strike="noStrike" cap="none" normalizeH="0" baseline="0" dirty="0">
                  <a:ln>
                    <a:noFill/>
                  </a:ln>
                  <a:solidFill>
                    <a:srgbClr val="000000"/>
                  </a:solidFill>
                  <a:effectLst/>
                  <a:latin typeface="+mn-lt"/>
                </a:rPr>
                <a:t>(</a:t>
              </a:r>
              <a:r>
                <a:rPr kumimoji="0" lang="en-US" altLang="en-US" sz="2000" b="0" i="0" u="none" strike="noStrike" cap="none" normalizeH="0" baseline="0" dirty="0" err="1">
                  <a:ln>
                    <a:noFill/>
                  </a:ln>
                  <a:solidFill>
                    <a:srgbClr val="000000"/>
                  </a:solidFill>
                  <a:effectLst/>
                  <a:latin typeface="+mn-lt"/>
                </a:rPr>
                <a:t>ageDict</a:t>
              </a:r>
              <a:r>
                <a:rPr kumimoji="0" lang="en-US" altLang="en-US" sz="2000" b="0" i="0" u="none" strike="noStrike" cap="none" normalizeH="0" baseline="0" dirty="0">
                  <a:ln>
                    <a:noFill/>
                  </a:ln>
                  <a:solidFill>
                    <a:srgbClr val="000000"/>
                  </a:solidFill>
                  <a:effectLst/>
                  <a:latin typeface="+mn-lt"/>
                </a:rPr>
                <a:t>)</a:t>
              </a:r>
              <a:endParaRPr kumimoji="0" lang="en-US" altLang="en-US" sz="2000" b="0" i="0" u="none" strike="noStrike" cap="none" normalizeH="0" baseline="0" dirty="0">
                <a:ln>
                  <a:noFill/>
                </a:ln>
                <a:solidFill>
                  <a:schemeClr val="tx1"/>
                </a:solidFill>
                <a:effectLst/>
                <a:latin typeface="+mn-lt"/>
              </a:endParaRPr>
            </a:p>
          </p:txBody>
        </p:sp>
        <p:cxnSp>
          <p:nvCxnSpPr>
            <p:cNvPr id="14" name="Straight Connector 13">
              <a:extLst>
                <a:ext uri="{FF2B5EF4-FFF2-40B4-BE49-F238E27FC236}">
                  <a16:creationId xmlns:a16="http://schemas.microsoft.com/office/drawing/2014/main" id="{956E9F4C-A041-42B6-BACD-F71DCB4156AC}"/>
                </a:ext>
              </a:extLst>
            </p:cNvPr>
            <p:cNvCxnSpPr>
              <a:cxnSpLocks/>
            </p:cNvCxnSpPr>
            <p:nvPr/>
          </p:nvCxnSpPr>
          <p:spPr>
            <a:xfrm>
              <a:off x="1781521" y="1201000"/>
              <a:ext cx="0" cy="491805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143160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2000">
              <a:srgbClr val="E4F4FF"/>
            </a:gs>
            <a:gs pos="69000">
              <a:schemeClr val="bg2">
                <a:shade val="96000"/>
                <a:satMod val="120000"/>
                <a:lumMod val="85000"/>
                <a:alpha val="48000"/>
              </a:schemeClr>
            </a:gs>
          </a:gsLst>
          <a:lin ang="2700000" scaled="1"/>
          <a:tileRect/>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873BE40-0A09-45FF-AA8D-ECB73181CA00}"/>
              </a:ext>
            </a:extLst>
          </p:cNvPr>
          <p:cNvGrpSpPr/>
          <p:nvPr/>
        </p:nvGrpSpPr>
        <p:grpSpPr>
          <a:xfrm>
            <a:off x="39756" y="251383"/>
            <a:ext cx="12099235" cy="769441"/>
            <a:chOff x="39756" y="251383"/>
            <a:chExt cx="12099235" cy="769441"/>
          </a:xfrm>
        </p:grpSpPr>
        <p:sp>
          <p:nvSpPr>
            <p:cNvPr id="2" name="TextBox 1">
              <a:extLst>
                <a:ext uri="{FF2B5EF4-FFF2-40B4-BE49-F238E27FC236}">
                  <a16:creationId xmlns:a16="http://schemas.microsoft.com/office/drawing/2014/main" id="{77FD1CDC-E0FA-43A0-A9E1-F8DC87469BE6}"/>
                </a:ext>
              </a:extLst>
            </p:cNvPr>
            <p:cNvSpPr txBox="1"/>
            <p:nvPr/>
          </p:nvSpPr>
          <p:spPr>
            <a:xfrm>
              <a:off x="437321" y="251383"/>
              <a:ext cx="9846365" cy="707886"/>
            </a:xfrm>
            <a:prstGeom prst="rect">
              <a:avLst/>
            </a:prstGeom>
            <a:noFill/>
          </p:spPr>
          <p:txBody>
            <a:bodyPr wrap="square" rtlCol="0">
              <a:spAutoFit/>
            </a:bodyPr>
            <a:lstStyle/>
            <a:p>
              <a:r>
                <a:rPr lang="en-US" sz="4000" dirty="0">
                  <a:solidFill>
                    <a:srgbClr val="032293"/>
                  </a:solidFill>
                  <a:latin typeface="Adobe Gothic Std B" panose="020B0800000000000000" pitchFamily="34" charset="-128"/>
                  <a:ea typeface="Adobe Gothic Std B" panose="020B0800000000000000" pitchFamily="34" charset="-128"/>
                </a:rPr>
                <a:t>What are Regular Expressions?</a:t>
              </a:r>
            </a:p>
          </p:txBody>
        </p:sp>
        <p:cxnSp>
          <p:nvCxnSpPr>
            <p:cNvPr id="4" name="Straight Connector 3">
              <a:extLst>
                <a:ext uri="{FF2B5EF4-FFF2-40B4-BE49-F238E27FC236}">
                  <a16:creationId xmlns:a16="http://schemas.microsoft.com/office/drawing/2014/main" id="{5A538764-073C-4B64-8957-71A9D7C69A1E}"/>
                </a:ext>
              </a:extLst>
            </p:cNvPr>
            <p:cNvCxnSpPr>
              <a:cxnSpLocks/>
            </p:cNvCxnSpPr>
            <p:nvPr/>
          </p:nvCxnSpPr>
          <p:spPr>
            <a:xfrm>
              <a:off x="39756" y="1020824"/>
              <a:ext cx="12099235" cy="0"/>
            </a:xfrm>
            <a:prstGeom prst="line">
              <a:avLst/>
            </a:prstGeom>
            <a:ln w="57150" cap="rnd"/>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62DFB0C9-E6DF-4B0D-83E4-70833C412F78}"/>
              </a:ext>
            </a:extLst>
          </p:cNvPr>
          <p:cNvGrpSpPr/>
          <p:nvPr/>
        </p:nvGrpSpPr>
        <p:grpSpPr>
          <a:xfrm>
            <a:off x="437321" y="1014872"/>
            <a:ext cx="10933044" cy="5591745"/>
            <a:chOff x="437321" y="1014872"/>
            <a:chExt cx="10933044" cy="5591745"/>
          </a:xfrm>
        </p:grpSpPr>
        <p:sp>
          <p:nvSpPr>
            <p:cNvPr id="6" name="Rectangle 2">
              <a:extLst>
                <a:ext uri="{FF2B5EF4-FFF2-40B4-BE49-F238E27FC236}">
                  <a16:creationId xmlns:a16="http://schemas.microsoft.com/office/drawing/2014/main" id="{1339F35B-6E0E-45F2-97D3-314F07072693}"/>
                </a:ext>
              </a:extLst>
            </p:cNvPr>
            <p:cNvSpPr>
              <a:spLocks noChangeArrowheads="1"/>
            </p:cNvSpPr>
            <p:nvPr/>
          </p:nvSpPr>
          <p:spPr bwMode="auto">
            <a:xfrm>
              <a:off x="437321" y="1014872"/>
              <a:ext cx="10933044" cy="3924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3200" b="0" i="0" u="none" strike="noStrike" cap="none" normalizeH="0" baseline="0" dirty="0">
                  <a:ln>
                    <a:noFill/>
                  </a:ln>
                  <a:effectLst/>
                  <a:latin typeface="+mn-lt"/>
                </a:rPr>
                <a:t>There is no need to worry about the syntax at this point of time but since Python has amazing readability, you could very well guess what is happening the Regular Expression part of the code.</a:t>
              </a:r>
            </a:p>
            <a:p>
              <a:pPr marR="0" lvl="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mn-lt"/>
              </a:endParaRPr>
            </a:p>
            <a:p>
              <a:pPr marR="0" lvl="0" algn="l" defTabSz="914400" rtl="0" eaLnBrk="0" fontAlgn="base" latinLnBrk="0" hangingPunct="0">
                <a:lnSpc>
                  <a:spcPct val="100000"/>
                </a:lnSpc>
                <a:spcBef>
                  <a:spcPct val="0"/>
                </a:spcBef>
                <a:spcAft>
                  <a:spcPct val="0"/>
                </a:spcAft>
                <a:buClrTx/>
                <a:buSzTx/>
                <a:tabLst/>
              </a:pPr>
              <a:r>
                <a:rPr kumimoji="0" lang="en-US" altLang="en-US" sz="4800" b="1" i="0" u="sng" strike="noStrike" cap="none" normalizeH="0" baseline="0" dirty="0">
                  <a:ln>
                    <a:noFill/>
                  </a:ln>
                  <a:solidFill>
                    <a:srgbClr val="032293"/>
                  </a:solidFill>
                  <a:effectLst/>
                  <a:latin typeface="+mn-lt"/>
                </a:rPr>
                <a:t>Output:</a:t>
              </a:r>
            </a:p>
            <a:p>
              <a:pPr marR="0" lvl="0" algn="l" defTabSz="914400" rtl="0" eaLnBrk="0" fontAlgn="base" latinLnBrk="0" hangingPunct="0">
                <a:lnSpc>
                  <a:spcPct val="100000"/>
                </a:lnSpc>
                <a:spcBef>
                  <a:spcPct val="0"/>
                </a:spcBef>
                <a:spcAft>
                  <a:spcPct val="0"/>
                </a:spcAft>
                <a:buClrTx/>
                <a:buSzTx/>
                <a:tabLst/>
              </a:pPr>
              <a:endParaRPr kumimoji="0" lang="en-US" altLang="en-US" sz="2000" b="0" i="0" u="sng" strike="noStrike" cap="none" normalizeH="0" baseline="0" dirty="0">
                <a:ln>
                  <a:noFill/>
                </a:ln>
                <a:solidFill>
                  <a:srgbClr val="032293"/>
                </a:solidFill>
                <a:effectLst/>
                <a:latin typeface="+mn-lt"/>
              </a:endParaRPr>
            </a:p>
            <a:p>
              <a:pPr marR="0" lvl="0" algn="l" defTabSz="914400" rtl="0" eaLnBrk="0" fontAlgn="base" latinLnBrk="0" hangingPunct="0">
                <a:lnSpc>
                  <a:spcPct val="100000"/>
                </a:lnSpc>
                <a:spcBef>
                  <a:spcPct val="0"/>
                </a:spcBef>
                <a:spcAft>
                  <a:spcPct val="0"/>
                </a:spcAft>
                <a:buClrTx/>
                <a:buSzTx/>
                <a:tabLst/>
              </a:pPr>
              <a:r>
                <a:rPr kumimoji="0" lang="en-US" altLang="en-US" sz="3600" b="0" i="0" u="none" strike="noStrike" cap="none" normalizeH="0" baseline="0" dirty="0">
                  <a:ln>
                    <a:noFill/>
                  </a:ln>
                  <a:effectLst/>
                  <a:latin typeface="+mn-lt"/>
                </a:rPr>
                <a:t>{'Janice': '22', 'Theon': '33', 'Gabriel': '44', 'Joey': '21'} </a:t>
              </a:r>
            </a:p>
          </p:txBody>
        </p:sp>
        <p:sp>
          <p:nvSpPr>
            <p:cNvPr id="7" name="Rectangle 6">
              <a:extLst>
                <a:ext uri="{FF2B5EF4-FFF2-40B4-BE49-F238E27FC236}">
                  <a16:creationId xmlns:a16="http://schemas.microsoft.com/office/drawing/2014/main" id="{BCBF1F7A-7693-4BA7-AF2E-BBCB5C252CCF}"/>
                </a:ext>
              </a:extLst>
            </p:cNvPr>
            <p:cNvSpPr/>
            <p:nvPr/>
          </p:nvSpPr>
          <p:spPr>
            <a:xfrm>
              <a:off x="437321" y="5406288"/>
              <a:ext cx="10500072" cy="1200329"/>
            </a:xfrm>
            <a:prstGeom prst="rect">
              <a:avLst/>
            </a:prstGeom>
          </p:spPr>
          <p:txBody>
            <a:bodyPr wrap="square">
              <a:spAutoFit/>
            </a:bodyPr>
            <a:lstStyle/>
            <a:p>
              <a:pPr marL="571500" indent="-571500">
                <a:buFont typeface="Wingdings" panose="05000000000000000000" pitchFamily="2" charset="2"/>
                <a:buChar char="§"/>
              </a:pPr>
              <a:r>
                <a:rPr lang="en-US" sz="3600" dirty="0">
                  <a:latin typeface="Open Sans"/>
                </a:rPr>
                <a:t>Let us check out all the operations we can perform using Regular Expressions</a:t>
              </a:r>
              <a:r>
                <a:rPr lang="en-US" dirty="0">
                  <a:solidFill>
                    <a:srgbClr val="4A4A4A"/>
                  </a:solidFill>
                  <a:latin typeface="Open Sans"/>
                </a:rPr>
                <a:t>.</a:t>
              </a:r>
              <a:endParaRPr lang="en-US" dirty="0"/>
            </a:p>
          </p:txBody>
        </p:sp>
      </p:grpSp>
    </p:spTree>
    <p:extLst>
      <p:ext uri="{BB962C8B-B14F-4D97-AF65-F5344CB8AC3E}">
        <p14:creationId xmlns:p14="http://schemas.microsoft.com/office/powerpoint/2010/main" val="31141129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2000">
              <a:srgbClr val="E4F4FF"/>
            </a:gs>
            <a:gs pos="69000">
              <a:schemeClr val="bg2">
                <a:shade val="96000"/>
                <a:satMod val="120000"/>
                <a:lumMod val="85000"/>
                <a:alpha val="48000"/>
              </a:schemeClr>
            </a:gs>
          </a:gsLst>
          <a:lin ang="2700000" scaled="1"/>
          <a:tileRect/>
        </a:gra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207AA86-1D13-4B0F-8E61-3E7585751037}"/>
              </a:ext>
            </a:extLst>
          </p:cNvPr>
          <p:cNvGrpSpPr/>
          <p:nvPr/>
        </p:nvGrpSpPr>
        <p:grpSpPr>
          <a:xfrm>
            <a:off x="0" y="125693"/>
            <a:ext cx="12192000" cy="6606614"/>
            <a:chOff x="4883" y="251383"/>
            <a:chExt cx="12192000" cy="6606614"/>
          </a:xfrm>
        </p:grpSpPr>
        <p:grpSp>
          <p:nvGrpSpPr>
            <p:cNvPr id="3" name="Group 2">
              <a:extLst>
                <a:ext uri="{FF2B5EF4-FFF2-40B4-BE49-F238E27FC236}">
                  <a16:creationId xmlns:a16="http://schemas.microsoft.com/office/drawing/2014/main" id="{1873BE40-0A09-45FF-AA8D-ECB73181CA00}"/>
                </a:ext>
              </a:extLst>
            </p:cNvPr>
            <p:cNvGrpSpPr/>
            <p:nvPr/>
          </p:nvGrpSpPr>
          <p:grpSpPr>
            <a:xfrm>
              <a:off x="39756" y="251383"/>
              <a:ext cx="12099235" cy="769441"/>
              <a:chOff x="39756" y="251383"/>
              <a:chExt cx="12099235" cy="769441"/>
            </a:xfrm>
          </p:grpSpPr>
          <p:sp>
            <p:nvSpPr>
              <p:cNvPr id="2" name="TextBox 1">
                <a:extLst>
                  <a:ext uri="{FF2B5EF4-FFF2-40B4-BE49-F238E27FC236}">
                    <a16:creationId xmlns:a16="http://schemas.microsoft.com/office/drawing/2014/main" id="{77FD1CDC-E0FA-43A0-A9E1-F8DC87469BE6}"/>
                  </a:ext>
                </a:extLst>
              </p:cNvPr>
              <p:cNvSpPr txBox="1"/>
              <p:nvPr/>
            </p:nvSpPr>
            <p:spPr>
              <a:xfrm>
                <a:off x="437321" y="251383"/>
                <a:ext cx="9846365" cy="707886"/>
              </a:xfrm>
              <a:prstGeom prst="rect">
                <a:avLst/>
              </a:prstGeom>
              <a:noFill/>
            </p:spPr>
            <p:txBody>
              <a:bodyPr wrap="square" rtlCol="0">
                <a:spAutoFit/>
              </a:bodyPr>
              <a:lstStyle/>
              <a:p>
                <a:r>
                  <a:rPr lang="en-US" sz="4000" dirty="0">
                    <a:solidFill>
                      <a:srgbClr val="032293"/>
                    </a:solidFill>
                    <a:latin typeface="Adobe Gothic Std B" panose="020B0800000000000000" pitchFamily="34" charset="-128"/>
                    <a:ea typeface="Adobe Gothic Std B" panose="020B0800000000000000" pitchFamily="34" charset="-128"/>
                  </a:rPr>
                  <a:t>What are Regular Expressions?</a:t>
                </a:r>
              </a:p>
            </p:txBody>
          </p:sp>
          <p:cxnSp>
            <p:nvCxnSpPr>
              <p:cNvPr id="4" name="Straight Connector 3">
                <a:extLst>
                  <a:ext uri="{FF2B5EF4-FFF2-40B4-BE49-F238E27FC236}">
                    <a16:creationId xmlns:a16="http://schemas.microsoft.com/office/drawing/2014/main" id="{5A538764-073C-4B64-8957-71A9D7C69A1E}"/>
                  </a:ext>
                </a:extLst>
              </p:cNvPr>
              <p:cNvCxnSpPr>
                <a:cxnSpLocks/>
              </p:cNvCxnSpPr>
              <p:nvPr/>
            </p:nvCxnSpPr>
            <p:spPr>
              <a:xfrm>
                <a:off x="39756" y="1020824"/>
                <a:ext cx="12099235" cy="0"/>
              </a:xfrm>
              <a:prstGeom prst="line">
                <a:avLst/>
              </a:prstGeom>
              <a:ln w="57150" cap="rnd"/>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6F4D78F0-1100-4A82-808E-024FEAF25167}"/>
                </a:ext>
              </a:extLst>
            </p:cNvPr>
            <p:cNvPicPr>
              <a:picLocks noChangeAspect="1"/>
            </p:cNvPicPr>
            <p:nvPr/>
          </p:nvPicPr>
          <p:blipFill rotWithShape="1">
            <a:blip r:embed="rId2">
              <a:extLst>
                <a:ext uri="{28A0092B-C50C-407E-A947-70E740481C1C}">
                  <a14:useLocalDpi xmlns:a14="http://schemas.microsoft.com/office/drawing/2010/main" val="0"/>
                </a:ext>
              </a:extLst>
            </a:blip>
            <a:srcRect l="40" t="282" r="-40" b="1"/>
            <a:stretch/>
          </p:blipFill>
          <p:spPr>
            <a:xfrm>
              <a:off x="4883" y="1020824"/>
              <a:ext cx="12192000" cy="5837173"/>
            </a:xfrm>
            <a:prstGeom prst="rect">
              <a:avLst/>
            </a:prstGeom>
          </p:spPr>
        </p:pic>
      </p:grpSp>
    </p:spTree>
    <p:extLst>
      <p:ext uri="{BB962C8B-B14F-4D97-AF65-F5344CB8AC3E}">
        <p14:creationId xmlns:p14="http://schemas.microsoft.com/office/powerpoint/2010/main" val="12960740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2000">
              <a:srgbClr val="E4F4FF"/>
            </a:gs>
            <a:gs pos="69000">
              <a:schemeClr val="bg2">
                <a:shade val="96000"/>
                <a:satMod val="120000"/>
                <a:lumMod val="85000"/>
                <a:alpha val="48000"/>
              </a:schemeClr>
            </a:gs>
          </a:gsLst>
          <a:lin ang="2700000" scaled="1"/>
          <a:tileRect/>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873BE40-0A09-45FF-AA8D-ECB73181CA00}"/>
              </a:ext>
            </a:extLst>
          </p:cNvPr>
          <p:cNvGrpSpPr/>
          <p:nvPr/>
        </p:nvGrpSpPr>
        <p:grpSpPr>
          <a:xfrm>
            <a:off x="39756" y="251383"/>
            <a:ext cx="12099235" cy="769441"/>
            <a:chOff x="39756" y="251383"/>
            <a:chExt cx="12099235" cy="769441"/>
          </a:xfrm>
        </p:grpSpPr>
        <p:sp>
          <p:nvSpPr>
            <p:cNvPr id="2" name="TextBox 1">
              <a:extLst>
                <a:ext uri="{FF2B5EF4-FFF2-40B4-BE49-F238E27FC236}">
                  <a16:creationId xmlns:a16="http://schemas.microsoft.com/office/drawing/2014/main" id="{77FD1CDC-E0FA-43A0-A9E1-F8DC87469BE6}"/>
                </a:ext>
              </a:extLst>
            </p:cNvPr>
            <p:cNvSpPr txBox="1"/>
            <p:nvPr/>
          </p:nvSpPr>
          <p:spPr>
            <a:xfrm>
              <a:off x="437321" y="251383"/>
              <a:ext cx="9846365" cy="707886"/>
            </a:xfrm>
            <a:prstGeom prst="rect">
              <a:avLst/>
            </a:prstGeom>
            <a:noFill/>
          </p:spPr>
          <p:txBody>
            <a:bodyPr wrap="square" rtlCol="0">
              <a:spAutoFit/>
            </a:bodyPr>
            <a:lstStyle/>
            <a:p>
              <a:r>
                <a:rPr lang="en-US" sz="4000" dirty="0">
                  <a:solidFill>
                    <a:srgbClr val="032293"/>
                  </a:solidFill>
                  <a:latin typeface="Adobe Gothic Std B" panose="020B0800000000000000" pitchFamily="34" charset="-128"/>
                  <a:ea typeface="Adobe Gothic Std B" panose="020B0800000000000000" pitchFamily="34" charset="-128"/>
                </a:rPr>
                <a:t>What are Regular Expressions?</a:t>
              </a:r>
            </a:p>
          </p:txBody>
        </p:sp>
        <p:cxnSp>
          <p:nvCxnSpPr>
            <p:cNvPr id="4" name="Straight Connector 3">
              <a:extLst>
                <a:ext uri="{FF2B5EF4-FFF2-40B4-BE49-F238E27FC236}">
                  <a16:creationId xmlns:a16="http://schemas.microsoft.com/office/drawing/2014/main" id="{5A538764-073C-4B64-8957-71A9D7C69A1E}"/>
                </a:ext>
              </a:extLst>
            </p:cNvPr>
            <p:cNvCxnSpPr>
              <a:cxnSpLocks/>
            </p:cNvCxnSpPr>
            <p:nvPr/>
          </p:nvCxnSpPr>
          <p:spPr>
            <a:xfrm>
              <a:off x="39756" y="1020824"/>
              <a:ext cx="12099235" cy="0"/>
            </a:xfrm>
            <a:prstGeom prst="line">
              <a:avLst/>
            </a:prstGeom>
            <a:ln w="57150" cap="rnd"/>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02F3EB13-7F76-413A-A85B-CCED3F580D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7" y="1052660"/>
            <a:ext cx="12192000" cy="5805340"/>
          </a:xfrm>
          <a:prstGeom prst="rect">
            <a:avLst/>
          </a:prstGeom>
        </p:spPr>
      </p:pic>
    </p:spTree>
    <p:extLst>
      <p:ext uri="{BB962C8B-B14F-4D97-AF65-F5344CB8AC3E}">
        <p14:creationId xmlns:p14="http://schemas.microsoft.com/office/powerpoint/2010/main" val="794396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2000">
              <a:srgbClr val="E4F4FF"/>
            </a:gs>
            <a:gs pos="69000">
              <a:schemeClr val="bg2">
                <a:shade val="96000"/>
                <a:satMod val="120000"/>
                <a:lumMod val="85000"/>
                <a:alpha val="48000"/>
              </a:schemeClr>
            </a:gs>
          </a:gsLst>
          <a:lin ang="27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9AA1B0-99DD-46C3-9423-CC52DCA291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7327"/>
            <a:ext cx="12192000" cy="5845841"/>
          </a:xfrm>
          <a:prstGeom prst="rect">
            <a:avLst/>
          </a:prstGeom>
        </p:spPr>
      </p:pic>
      <p:sp>
        <p:nvSpPr>
          <p:cNvPr id="2" name="TextBox 1">
            <a:extLst>
              <a:ext uri="{FF2B5EF4-FFF2-40B4-BE49-F238E27FC236}">
                <a16:creationId xmlns:a16="http://schemas.microsoft.com/office/drawing/2014/main" id="{77FD1CDC-E0FA-43A0-A9E1-F8DC87469BE6}"/>
              </a:ext>
            </a:extLst>
          </p:cNvPr>
          <p:cNvSpPr txBox="1"/>
          <p:nvPr/>
        </p:nvSpPr>
        <p:spPr>
          <a:xfrm>
            <a:off x="437322" y="251383"/>
            <a:ext cx="2782956" cy="769441"/>
          </a:xfrm>
          <a:prstGeom prst="rect">
            <a:avLst/>
          </a:prstGeom>
          <a:noFill/>
        </p:spPr>
        <p:txBody>
          <a:bodyPr wrap="square" rtlCol="0">
            <a:spAutoFit/>
          </a:bodyPr>
          <a:lstStyle/>
          <a:p>
            <a:r>
              <a:rPr lang="en-US" sz="4400" dirty="0">
                <a:solidFill>
                  <a:srgbClr val="0094B1"/>
                </a:solidFill>
                <a:latin typeface="Adobe Gothic Std B" panose="020B0800000000000000" pitchFamily="34" charset="-128"/>
                <a:ea typeface="Adobe Gothic Std B" panose="020B0800000000000000" pitchFamily="34" charset="-128"/>
              </a:rPr>
              <a:t>Agenda</a:t>
            </a:r>
          </a:p>
        </p:txBody>
      </p:sp>
      <p:cxnSp>
        <p:nvCxnSpPr>
          <p:cNvPr id="4" name="Straight Connector 3">
            <a:extLst>
              <a:ext uri="{FF2B5EF4-FFF2-40B4-BE49-F238E27FC236}">
                <a16:creationId xmlns:a16="http://schemas.microsoft.com/office/drawing/2014/main" id="{5A538764-073C-4B64-8957-71A9D7C69A1E}"/>
              </a:ext>
            </a:extLst>
          </p:cNvPr>
          <p:cNvCxnSpPr>
            <a:cxnSpLocks/>
          </p:cNvCxnSpPr>
          <p:nvPr/>
        </p:nvCxnSpPr>
        <p:spPr>
          <a:xfrm>
            <a:off x="39756" y="1020824"/>
            <a:ext cx="12099235" cy="0"/>
          </a:xfrm>
          <a:prstGeom prst="line">
            <a:avLst/>
          </a:prstGeom>
          <a:ln w="57150" cap="rn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45650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3500000" scaled="1"/>
          <a:tileRect/>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DDEE94-7682-464E-9AE8-7E045185FD86}"/>
              </a:ext>
            </a:extLst>
          </p:cNvPr>
          <p:cNvSpPr/>
          <p:nvPr/>
        </p:nvSpPr>
        <p:spPr>
          <a:xfrm>
            <a:off x="987190" y="2644170"/>
            <a:ext cx="10217620" cy="1569660"/>
          </a:xfrm>
          <a:prstGeom prst="rect">
            <a:avLst/>
          </a:prstGeom>
        </p:spPr>
        <p:txBody>
          <a:bodyPr wrap="square">
            <a:spAutoFit/>
          </a:bodyPr>
          <a:lstStyle/>
          <a:p>
            <a:pPr algn="ctr"/>
            <a:r>
              <a:rPr lang="en-US" sz="4800" b="1" dirty="0">
                <a:solidFill>
                  <a:schemeClr val="bg1"/>
                </a:solidFill>
              </a:rPr>
              <a:t>Operations You Can Perform With Regular Expressions</a:t>
            </a:r>
            <a:endParaRPr lang="en-US" sz="4800" b="0" i="0" dirty="0">
              <a:solidFill>
                <a:schemeClr val="bg1"/>
              </a:solidFill>
              <a:effectLst/>
            </a:endParaRPr>
          </a:p>
        </p:txBody>
      </p:sp>
    </p:spTree>
    <p:extLst>
      <p:ext uri="{BB962C8B-B14F-4D97-AF65-F5344CB8AC3E}">
        <p14:creationId xmlns:p14="http://schemas.microsoft.com/office/powerpoint/2010/main" val="5050690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2000">
              <a:srgbClr val="E4F4FF"/>
            </a:gs>
            <a:gs pos="69000">
              <a:schemeClr val="bg2">
                <a:shade val="96000"/>
                <a:satMod val="120000"/>
                <a:lumMod val="85000"/>
                <a:alpha val="48000"/>
              </a:schemeClr>
            </a:gs>
          </a:gsLst>
          <a:lin ang="2700000" scaled="1"/>
          <a:tileRect/>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873BE40-0A09-45FF-AA8D-ECB73181CA00}"/>
              </a:ext>
            </a:extLst>
          </p:cNvPr>
          <p:cNvGrpSpPr/>
          <p:nvPr/>
        </p:nvGrpSpPr>
        <p:grpSpPr>
          <a:xfrm>
            <a:off x="39756" y="155849"/>
            <a:ext cx="12099235" cy="864975"/>
            <a:chOff x="39756" y="155849"/>
            <a:chExt cx="12099235" cy="864975"/>
          </a:xfrm>
        </p:grpSpPr>
        <p:sp>
          <p:nvSpPr>
            <p:cNvPr id="2" name="TextBox 1">
              <a:extLst>
                <a:ext uri="{FF2B5EF4-FFF2-40B4-BE49-F238E27FC236}">
                  <a16:creationId xmlns:a16="http://schemas.microsoft.com/office/drawing/2014/main" id="{77FD1CDC-E0FA-43A0-A9E1-F8DC87469BE6}"/>
                </a:ext>
              </a:extLst>
            </p:cNvPr>
            <p:cNvSpPr txBox="1"/>
            <p:nvPr/>
          </p:nvSpPr>
          <p:spPr>
            <a:xfrm>
              <a:off x="423673" y="155849"/>
              <a:ext cx="9846365" cy="707886"/>
            </a:xfrm>
            <a:prstGeom prst="rect">
              <a:avLst/>
            </a:prstGeom>
            <a:noFill/>
          </p:spPr>
          <p:txBody>
            <a:bodyPr wrap="square" rtlCol="0">
              <a:spAutoFit/>
            </a:bodyPr>
            <a:lstStyle/>
            <a:p>
              <a:r>
                <a:rPr lang="en-US" sz="4000" dirty="0">
                  <a:solidFill>
                    <a:srgbClr val="032293"/>
                  </a:solidFill>
                  <a:latin typeface="Adobe Gothic Std B" panose="020B0800000000000000" pitchFamily="34" charset="-128"/>
                  <a:ea typeface="Adobe Gothic Std B" panose="020B0800000000000000" pitchFamily="34" charset="-128"/>
                </a:rPr>
                <a:t>Regular Expression Operations</a:t>
              </a:r>
            </a:p>
          </p:txBody>
        </p:sp>
        <p:cxnSp>
          <p:nvCxnSpPr>
            <p:cNvPr id="4" name="Straight Connector 3">
              <a:extLst>
                <a:ext uri="{FF2B5EF4-FFF2-40B4-BE49-F238E27FC236}">
                  <a16:creationId xmlns:a16="http://schemas.microsoft.com/office/drawing/2014/main" id="{5A538764-073C-4B64-8957-71A9D7C69A1E}"/>
                </a:ext>
              </a:extLst>
            </p:cNvPr>
            <p:cNvCxnSpPr>
              <a:cxnSpLocks/>
            </p:cNvCxnSpPr>
            <p:nvPr/>
          </p:nvCxnSpPr>
          <p:spPr>
            <a:xfrm>
              <a:off x="39756" y="1020824"/>
              <a:ext cx="12099235" cy="0"/>
            </a:xfrm>
            <a:prstGeom prst="line">
              <a:avLst/>
            </a:prstGeom>
            <a:ln w="57150" cap="rnd"/>
          </p:spPr>
          <p:style>
            <a:lnRef idx="1">
              <a:schemeClr val="accent1"/>
            </a:lnRef>
            <a:fillRef idx="0">
              <a:schemeClr val="accent1"/>
            </a:fillRef>
            <a:effectRef idx="0">
              <a:schemeClr val="accent1"/>
            </a:effectRef>
            <a:fontRef idx="minor">
              <a:schemeClr val="tx1"/>
            </a:fontRef>
          </p:style>
        </p:cxnSp>
      </p:grpSp>
      <p:graphicFrame>
        <p:nvGraphicFramePr>
          <p:cNvPr id="9" name="Diagram 8">
            <a:extLst>
              <a:ext uri="{FF2B5EF4-FFF2-40B4-BE49-F238E27FC236}">
                <a16:creationId xmlns:a16="http://schemas.microsoft.com/office/drawing/2014/main" id="{E0AFF97D-E44A-421D-B3A4-7C69FAD84BEC}"/>
              </a:ext>
            </a:extLst>
          </p:cNvPr>
          <p:cNvGraphicFramePr/>
          <p:nvPr>
            <p:extLst>
              <p:ext uri="{D42A27DB-BD31-4B8C-83A1-F6EECF244321}">
                <p14:modId xmlns:p14="http://schemas.microsoft.com/office/powerpoint/2010/main" val="2867577010"/>
              </p:ext>
            </p:extLst>
          </p:nvPr>
        </p:nvGraphicFramePr>
        <p:xfrm>
          <a:off x="326456" y="1407897"/>
          <a:ext cx="11124016" cy="45698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33112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2000">
              <a:srgbClr val="E4F4FF"/>
            </a:gs>
            <a:gs pos="69000">
              <a:schemeClr val="bg2">
                <a:shade val="96000"/>
                <a:satMod val="120000"/>
                <a:lumMod val="85000"/>
                <a:alpha val="48000"/>
              </a:schemeClr>
            </a:gs>
          </a:gsLst>
          <a:lin ang="2700000" scaled="1"/>
          <a:tileRect/>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873BE40-0A09-45FF-AA8D-ECB73181CA00}"/>
              </a:ext>
            </a:extLst>
          </p:cNvPr>
          <p:cNvGrpSpPr/>
          <p:nvPr/>
        </p:nvGrpSpPr>
        <p:grpSpPr>
          <a:xfrm>
            <a:off x="39756" y="155849"/>
            <a:ext cx="12099235" cy="864975"/>
            <a:chOff x="39756" y="155849"/>
            <a:chExt cx="12099235" cy="864975"/>
          </a:xfrm>
        </p:grpSpPr>
        <p:sp>
          <p:nvSpPr>
            <p:cNvPr id="2" name="TextBox 1">
              <a:extLst>
                <a:ext uri="{FF2B5EF4-FFF2-40B4-BE49-F238E27FC236}">
                  <a16:creationId xmlns:a16="http://schemas.microsoft.com/office/drawing/2014/main" id="{77FD1CDC-E0FA-43A0-A9E1-F8DC87469BE6}"/>
                </a:ext>
              </a:extLst>
            </p:cNvPr>
            <p:cNvSpPr txBox="1"/>
            <p:nvPr/>
          </p:nvSpPr>
          <p:spPr>
            <a:xfrm>
              <a:off x="423673" y="155849"/>
              <a:ext cx="9846365" cy="707886"/>
            </a:xfrm>
            <a:prstGeom prst="rect">
              <a:avLst/>
            </a:prstGeom>
            <a:noFill/>
          </p:spPr>
          <p:txBody>
            <a:bodyPr wrap="square" rtlCol="0">
              <a:spAutoFit/>
            </a:bodyPr>
            <a:lstStyle/>
            <a:p>
              <a:r>
                <a:rPr lang="en-US" sz="4000" dirty="0">
                  <a:solidFill>
                    <a:srgbClr val="032293"/>
                  </a:solidFill>
                  <a:latin typeface="Adobe Gothic Std B" panose="020B0800000000000000" pitchFamily="34" charset="-128"/>
                  <a:ea typeface="Adobe Gothic Std B" panose="020B0800000000000000" pitchFamily="34" charset="-128"/>
                </a:rPr>
                <a:t>Regular Expression Operations</a:t>
              </a:r>
            </a:p>
          </p:txBody>
        </p:sp>
        <p:cxnSp>
          <p:nvCxnSpPr>
            <p:cNvPr id="4" name="Straight Connector 3">
              <a:extLst>
                <a:ext uri="{FF2B5EF4-FFF2-40B4-BE49-F238E27FC236}">
                  <a16:creationId xmlns:a16="http://schemas.microsoft.com/office/drawing/2014/main" id="{5A538764-073C-4B64-8957-71A9D7C69A1E}"/>
                </a:ext>
              </a:extLst>
            </p:cNvPr>
            <p:cNvCxnSpPr>
              <a:cxnSpLocks/>
            </p:cNvCxnSpPr>
            <p:nvPr/>
          </p:nvCxnSpPr>
          <p:spPr>
            <a:xfrm>
              <a:off x="39756" y="1020824"/>
              <a:ext cx="12099235" cy="0"/>
            </a:xfrm>
            <a:prstGeom prst="line">
              <a:avLst/>
            </a:prstGeom>
            <a:ln w="57150" cap="rnd"/>
          </p:spPr>
          <p:style>
            <a:lnRef idx="1">
              <a:schemeClr val="accent1"/>
            </a:lnRef>
            <a:fillRef idx="0">
              <a:schemeClr val="accent1"/>
            </a:fillRef>
            <a:effectRef idx="0">
              <a:schemeClr val="accent1"/>
            </a:effectRef>
            <a:fontRef idx="minor">
              <a:schemeClr val="tx1"/>
            </a:fontRef>
          </p:style>
        </p:cxnSp>
      </p:grpSp>
      <p:graphicFrame>
        <p:nvGraphicFramePr>
          <p:cNvPr id="6" name="Diagram 5">
            <a:extLst>
              <a:ext uri="{FF2B5EF4-FFF2-40B4-BE49-F238E27FC236}">
                <a16:creationId xmlns:a16="http://schemas.microsoft.com/office/drawing/2014/main" id="{C2D73947-75E7-4788-B4C7-9D0A2410C033}"/>
              </a:ext>
            </a:extLst>
          </p:cNvPr>
          <p:cNvGraphicFramePr/>
          <p:nvPr>
            <p:extLst>
              <p:ext uri="{D42A27DB-BD31-4B8C-83A1-F6EECF244321}">
                <p14:modId xmlns:p14="http://schemas.microsoft.com/office/powerpoint/2010/main" val="938738463"/>
              </p:ext>
            </p:extLst>
          </p:nvPr>
        </p:nvGraphicFramePr>
        <p:xfrm>
          <a:off x="659313" y="1074834"/>
          <a:ext cx="10873374" cy="1409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2" name="Group 11">
            <a:extLst>
              <a:ext uri="{FF2B5EF4-FFF2-40B4-BE49-F238E27FC236}">
                <a16:creationId xmlns:a16="http://schemas.microsoft.com/office/drawing/2014/main" id="{B8606092-37EE-4DDE-9571-50FA7F5006F9}"/>
              </a:ext>
            </a:extLst>
          </p:cNvPr>
          <p:cNvGrpSpPr/>
          <p:nvPr/>
        </p:nvGrpSpPr>
        <p:grpSpPr>
          <a:xfrm>
            <a:off x="2859091" y="2255568"/>
            <a:ext cx="9279900" cy="2585322"/>
            <a:chOff x="2128332" y="2269216"/>
            <a:chExt cx="9279900" cy="2585322"/>
          </a:xfrm>
        </p:grpSpPr>
        <p:sp>
          <p:nvSpPr>
            <p:cNvPr id="7" name="Rectangle 2">
              <a:extLst>
                <a:ext uri="{FF2B5EF4-FFF2-40B4-BE49-F238E27FC236}">
                  <a16:creationId xmlns:a16="http://schemas.microsoft.com/office/drawing/2014/main" id="{F087BE8C-F0D1-4663-844A-CB596A40FC2D}"/>
                </a:ext>
              </a:extLst>
            </p:cNvPr>
            <p:cNvSpPr>
              <a:spLocks noChangeArrowheads="1"/>
            </p:cNvSpPr>
            <p:nvPr/>
          </p:nvSpPr>
          <p:spPr bwMode="auto">
            <a:xfrm>
              <a:off x="2251880" y="2269216"/>
              <a:ext cx="9156352" cy="2585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6699"/>
                  </a:solidFill>
                  <a:effectLst/>
                  <a:latin typeface="+mn-lt"/>
                </a:rPr>
                <a:t>import</a:t>
              </a:r>
              <a:r>
                <a:rPr kumimoji="0" lang="en-US" altLang="en-US" sz="2400" b="0" i="0" u="none" strike="noStrike" cap="none" normalizeH="0" baseline="0" dirty="0">
                  <a:ln>
                    <a:noFill/>
                  </a:ln>
                  <a:solidFill>
                    <a:srgbClr val="FFFFFF"/>
                  </a:solidFill>
                  <a:effectLst/>
                  <a:latin typeface="+mn-lt"/>
                </a:rPr>
                <a:t> </a:t>
              </a:r>
              <a:r>
                <a:rPr kumimoji="0" lang="en-US" altLang="en-US" sz="2400" b="0" i="0" u="none" strike="noStrike" cap="none" normalizeH="0" baseline="0" dirty="0">
                  <a:ln>
                    <a:noFill/>
                  </a:ln>
                  <a:solidFill>
                    <a:srgbClr val="000000"/>
                  </a:solidFill>
                  <a:effectLst/>
                  <a:latin typeface="+mn-lt"/>
                </a:rPr>
                <a:t>re</a:t>
              </a:r>
              <a:endParaRPr kumimoji="0" lang="en-US" altLang="en-US" sz="2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FFFFFF"/>
                  </a:solidFill>
                  <a:effectLst/>
                  <a:latin typeface="+mn-lt"/>
                </a:rPr>
                <a:t> </a:t>
              </a:r>
              <a:endParaRPr kumimoji="0" lang="en-US" altLang="en-US" sz="2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000000"/>
                  </a:solidFill>
                  <a:effectLst/>
                  <a:latin typeface="+mn-lt"/>
                </a:rPr>
                <a:t>allinform</a:t>
              </a:r>
              <a:r>
                <a:rPr kumimoji="0" lang="en-US" altLang="en-US" sz="2400" b="0" i="0" u="none" strike="noStrike" cap="none" normalizeH="0" baseline="0" dirty="0">
                  <a:ln>
                    <a:noFill/>
                  </a:ln>
                  <a:solidFill>
                    <a:srgbClr val="000000"/>
                  </a:solidFill>
                  <a:effectLst/>
                  <a:latin typeface="+mn-lt"/>
                </a:rPr>
                <a:t> </a:t>
              </a:r>
              <a:r>
                <a:rPr kumimoji="0" lang="en-US" altLang="en-US" sz="2400" b="1" i="0" u="none" strike="noStrike" cap="none" normalizeH="0" baseline="0" dirty="0">
                  <a:ln>
                    <a:noFill/>
                  </a:ln>
                  <a:solidFill>
                    <a:srgbClr val="006699"/>
                  </a:solidFill>
                  <a:effectLst/>
                  <a:latin typeface="+mn-lt"/>
                </a:rPr>
                <a:t>=</a:t>
              </a:r>
              <a:r>
                <a:rPr kumimoji="0" lang="en-US" altLang="en-US" sz="2400" b="0" i="0" u="none" strike="noStrike" cap="none" normalizeH="0" baseline="0" dirty="0">
                  <a:ln>
                    <a:noFill/>
                  </a:ln>
                  <a:solidFill>
                    <a:srgbClr val="FFFFFF"/>
                  </a:solidFill>
                  <a:effectLst/>
                  <a:latin typeface="+mn-lt"/>
                </a:rPr>
                <a:t> </a:t>
              </a:r>
              <a:r>
                <a:rPr kumimoji="0" lang="en-US" altLang="en-US" sz="2400" b="0" i="0" u="none" strike="noStrike" cap="none" normalizeH="0" baseline="0" dirty="0" err="1">
                  <a:ln>
                    <a:noFill/>
                  </a:ln>
                  <a:solidFill>
                    <a:srgbClr val="000000"/>
                  </a:solidFill>
                  <a:effectLst/>
                  <a:latin typeface="+mn-lt"/>
                </a:rPr>
                <a:t>re.findall</a:t>
              </a:r>
              <a:r>
                <a:rPr kumimoji="0" lang="en-US" altLang="en-US" sz="2400" b="0" i="0" u="none" strike="noStrike" cap="none" normalizeH="0" baseline="0" dirty="0">
                  <a:ln>
                    <a:noFill/>
                  </a:ln>
                  <a:solidFill>
                    <a:srgbClr val="000000"/>
                  </a:solidFill>
                  <a:effectLst/>
                  <a:latin typeface="+mn-lt"/>
                </a:rPr>
                <a:t>(</a:t>
              </a:r>
              <a:r>
                <a:rPr kumimoji="0" lang="en-US" altLang="en-US" sz="2400" b="0" i="0" u="none" strike="noStrike" cap="none" normalizeH="0" baseline="0" dirty="0">
                  <a:ln>
                    <a:noFill/>
                  </a:ln>
                  <a:solidFill>
                    <a:srgbClr val="0000FF"/>
                  </a:solidFill>
                  <a:effectLst/>
                  <a:latin typeface="+mn-lt"/>
                </a:rPr>
                <a:t>"</a:t>
              </a:r>
              <a:r>
                <a:rPr kumimoji="0" lang="en-US" altLang="en-US" sz="2400" b="0" i="0" u="none" strike="noStrike" cap="none" normalizeH="0" baseline="0" dirty="0" err="1">
                  <a:ln>
                    <a:noFill/>
                  </a:ln>
                  <a:solidFill>
                    <a:srgbClr val="0000FF"/>
                  </a:solidFill>
                  <a:effectLst/>
                  <a:latin typeface="+mn-lt"/>
                </a:rPr>
                <a:t>inform"</a:t>
              </a:r>
              <a:r>
                <a:rPr kumimoji="0" lang="en-US" altLang="en-US" sz="2400" b="0" i="0" u="none" strike="noStrike" cap="none" normalizeH="0" baseline="0" dirty="0" err="1">
                  <a:ln>
                    <a:noFill/>
                  </a:ln>
                  <a:solidFill>
                    <a:srgbClr val="000000"/>
                  </a:solidFill>
                  <a:effectLst/>
                  <a:latin typeface="+mn-lt"/>
                </a:rPr>
                <a:t>,</a:t>
              </a:r>
              <a:r>
                <a:rPr kumimoji="0" lang="en-US" altLang="en-US" sz="2400" b="0" i="0" u="none" strike="noStrike" cap="none" normalizeH="0" baseline="0" dirty="0" err="1">
                  <a:ln>
                    <a:noFill/>
                  </a:ln>
                  <a:solidFill>
                    <a:srgbClr val="0000FF"/>
                  </a:solidFill>
                  <a:effectLst/>
                  <a:latin typeface="+mn-lt"/>
                </a:rPr>
                <a:t>"We</a:t>
              </a:r>
              <a:r>
                <a:rPr kumimoji="0" lang="en-US" altLang="en-US" sz="2400" b="0" i="0" u="none" strike="noStrike" cap="none" normalizeH="0" baseline="0" dirty="0">
                  <a:ln>
                    <a:noFill/>
                  </a:ln>
                  <a:solidFill>
                    <a:srgbClr val="0000FF"/>
                  </a:solidFill>
                  <a:effectLst/>
                  <a:latin typeface="+mn-lt"/>
                </a:rPr>
                <a:t> need to inform him with the latest information!"</a:t>
              </a:r>
              <a:r>
                <a:rPr kumimoji="0" lang="en-US" altLang="en-US" sz="2400" b="0" i="0" u="none" strike="noStrike" cap="none" normalizeH="0" baseline="0" dirty="0">
                  <a:ln>
                    <a:noFill/>
                  </a:ln>
                  <a:solidFill>
                    <a:srgbClr val="000000"/>
                  </a:solidFill>
                  <a:effectLst/>
                  <a:latin typeface="+mn-lt"/>
                </a:rPr>
                <a:t>)</a:t>
              </a:r>
              <a:endParaRPr kumimoji="0" lang="en-US" altLang="en-US" sz="2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FFFFFF"/>
                  </a:solidFill>
                  <a:effectLst/>
                  <a:latin typeface="+mn-lt"/>
                </a:rPr>
                <a:t> </a:t>
              </a:r>
              <a:endParaRPr kumimoji="0" lang="en-US" altLang="en-US" sz="2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6699"/>
                  </a:solidFill>
                  <a:effectLst/>
                  <a:latin typeface="+mn-lt"/>
                </a:rPr>
                <a:t>for</a:t>
              </a:r>
              <a:r>
                <a:rPr kumimoji="0" lang="en-US" altLang="en-US" sz="2400" b="0" i="0" u="none" strike="noStrike" cap="none" normalizeH="0" baseline="0" dirty="0">
                  <a:ln>
                    <a:noFill/>
                  </a:ln>
                  <a:solidFill>
                    <a:srgbClr val="FFFFFF"/>
                  </a:solidFill>
                  <a:effectLst/>
                  <a:latin typeface="+mn-lt"/>
                </a:rPr>
                <a:t> </a:t>
              </a:r>
              <a:r>
                <a:rPr kumimoji="0" lang="en-US" altLang="en-US" sz="2400" b="0" i="0" u="none" strike="noStrike" cap="none" normalizeH="0" baseline="0" dirty="0" err="1">
                  <a:ln>
                    <a:noFill/>
                  </a:ln>
                  <a:solidFill>
                    <a:srgbClr val="000000"/>
                  </a:solidFill>
                  <a:effectLst/>
                  <a:latin typeface="+mn-lt"/>
                </a:rPr>
                <a:t>i</a:t>
              </a:r>
              <a:r>
                <a:rPr kumimoji="0" lang="en-US" altLang="en-US" sz="2400" b="0" i="0" u="none" strike="noStrike" cap="none" normalizeH="0" baseline="0" dirty="0">
                  <a:ln>
                    <a:noFill/>
                  </a:ln>
                  <a:solidFill>
                    <a:srgbClr val="000000"/>
                  </a:solidFill>
                  <a:effectLst/>
                  <a:latin typeface="+mn-lt"/>
                </a:rPr>
                <a:t> </a:t>
              </a:r>
              <a:r>
                <a:rPr kumimoji="0" lang="en-US" altLang="en-US" sz="2400" b="1" i="0" u="none" strike="noStrike" cap="none" normalizeH="0" baseline="0" dirty="0">
                  <a:ln>
                    <a:noFill/>
                  </a:ln>
                  <a:solidFill>
                    <a:srgbClr val="006699"/>
                  </a:solidFill>
                  <a:effectLst/>
                  <a:latin typeface="+mn-lt"/>
                </a:rPr>
                <a:t>in</a:t>
              </a:r>
              <a:r>
                <a:rPr kumimoji="0" lang="en-US" altLang="en-US" sz="2400" b="0" i="0" u="none" strike="noStrike" cap="none" normalizeH="0" baseline="0" dirty="0">
                  <a:ln>
                    <a:noFill/>
                  </a:ln>
                  <a:solidFill>
                    <a:srgbClr val="FFFFFF"/>
                  </a:solidFill>
                  <a:effectLst/>
                  <a:latin typeface="+mn-lt"/>
                </a:rPr>
                <a:t> </a:t>
              </a:r>
              <a:r>
                <a:rPr kumimoji="0" lang="en-US" altLang="en-US" sz="2400" b="0" i="0" u="none" strike="noStrike" cap="none" normalizeH="0" baseline="0" dirty="0" err="1">
                  <a:ln>
                    <a:noFill/>
                  </a:ln>
                  <a:solidFill>
                    <a:srgbClr val="000000"/>
                  </a:solidFill>
                  <a:effectLst/>
                  <a:latin typeface="+mn-lt"/>
                </a:rPr>
                <a:t>allinform</a:t>
              </a:r>
              <a:r>
                <a:rPr kumimoji="0" lang="en-US" altLang="en-US" sz="2400" b="0" i="0" u="none" strike="noStrike" cap="none" normalizeH="0" baseline="0" dirty="0">
                  <a:ln>
                    <a:noFill/>
                  </a:ln>
                  <a:solidFill>
                    <a:srgbClr val="000000"/>
                  </a:solidFill>
                  <a:effectLst/>
                  <a:latin typeface="+mn-lt"/>
                </a:rPr>
                <a:t>:</a:t>
              </a:r>
              <a:endParaRPr kumimoji="0" lang="en-US" altLang="en-US" sz="2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E83E8C"/>
                  </a:solidFill>
                  <a:effectLst/>
                  <a:latin typeface="+mn-lt"/>
                </a:rPr>
                <a:t>    </a:t>
              </a:r>
              <a:r>
                <a:rPr kumimoji="0" lang="en-US" altLang="en-US" sz="2400" b="0" i="0" u="none" strike="noStrike" cap="none" normalizeH="0" baseline="0" dirty="0">
                  <a:ln>
                    <a:noFill/>
                  </a:ln>
                  <a:solidFill>
                    <a:srgbClr val="FF1493"/>
                  </a:solidFill>
                  <a:effectLst/>
                  <a:latin typeface="+mn-lt"/>
                </a:rPr>
                <a:t>print</a:t>
              </a:r>
              <a:r>
                <a:rPr kumimoji="0" lang="en-US" altLang="en-US" sz="2400" b="0" i="0" u="none" strike="noStrike" cap="none" normalizeH="0" baseline="0" dirty="0">
                  <a:ln>
                    <a:noFill/>
                  </a:ln>
                  <a:solidFill>
                    <a:srgbClr val="000000"/>
                  </a:solidFill>
                  <a:effectLst/>
                  <a:latin typeface="+mn-lt"/>
                </a:rPr>
                <a:t>(</a:t>
              </a:r>
              <a:r>
                <a:rPr kumimoji="0" lang="en-US" altLang="en-US" sz="2400" b="0" i="0" u="none" strike="noStrike" cap="none" normalizeH="0" baseline="0" dirty="0" err="1">
                  <a:ln>
                    <a:noFill/>
                  </a:ln>
                  <a:solidFill>
                    <a:srgbClr val="000000"/>
                  </a:solidFill>
                  <a:effectLst/>
                  <a:latin typeface="+mn-lt"/>
                </a:rPr>
                <a:t>i</a:t>
              </a:r>
              <a:r>
                <a:rPr kumimoji="0" lang="en-US" altLang="en-US" sz="2400" b="0" i="0" u="none" strike="noStrike" cap="none" normalizeH="0" baseline="0" dirty="0">
                  <a:ln>
                    <a:noFill/>
                  </a:ln>
                  <a:solidFill>
                    <a:srgbClr val="000000"/>
                  </a:solidFill>
                  <a:effectLst/>
                  <a:latin typeface="+mn-lt"/>
                </a:rPr>
                <a:t>)</a:t>
              </a:r>
              <a:endParaRPr kumimoji="0" lang="en-US" altLang="en-US" sz="2400" b="0" i="0" u="none" strike="noStrike" cap="none" normalizeH="0" baseline="0" dirty="0">
                <a:ln>
                  <a:noFill/>
                </a:ln>
                <a:solidFill>
                  <a:schemeClr val="tx1"/>
                </a:solidFill>
                <a:effectLst/>
                <a:latin typeface="+mn-lt"/>
              </a:endParaRPr>
            </a:p>
          </p:txBody>
        </p:sp>
        <p:cxnSp>
          <p:nvCxnSpPr>
            <p:cNvPr id="10" name="Straight Connector 9">
              <a:extLst>
                <a:ext uri="{FF2B5EF4-FFF2-40B4-BE49-F238E27FC236}">
                  <a16:creationId xmlns:a16="http://schemas.microsoft.com/office/drawing/2014/main" id="{0113E0A5-C6F2-410D-B118-9030BB105E37}"/>
                </a:ext>
              </a:extLst>
            </p:cNvPr>
            <p:cNvCxnSpPr/>
            <p:nvPr/>
          </p:nvCxnSpPr>
          <p:spPr>
            <a:xfrm>
              <a:off x="2128332" y="2377402"/>
              <a:ext cx="0" cy="2408176"/>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38428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2000">
              <a:srgbClr val="E4F4FF"/>
            </a:gs>
            <a:gs pos="69000">
              <a:schemeClr val="bg2">
                <a:shade val="96000"/>
                <a:satMod val="120000"/>
                <a:lumMod val="85000"/>
                <a:alpha val="48000"/>
              </a:schemeClr>
            </a:gs>
          </a:gsLst>
          <a:lin ang="2700000" scaled="1"/>
          <a:tileRect/>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873BE40-0A09-45FF-AA8D-ECB73181CA00}"/>
              </a:ext>
            </a:extLst>
          </p:cNvPr>
          <p:cNvGrpSpPr/>
          <p:nvPr/>
        </p:nvGrpSpPr>
        <p:grpSpPr>
          <a:xfrm>
            <a:off x="39756" y="155849"/>
            <a:ext cx="12099235" cy="864975"/>
            <a:chOff x="39756" y="155849"/>
            <a:chExt cx="12099235" cy="864975"/>
          </a:xfrm>
        </p:grpSpPr>
        <p:sp>
          <p:nvSpPr>
            <p:cNvPr id="2" name="TextBox 1">
              <a:extLst>
                <a:ext uri="{FF2B5EF4-FFF2-40B4-BE49-F238E27FC236}">
                  <a16:creationId xmlns:a16="http://schemas.microsoft.com/office/drawing/2014/main" id="{77FD1CDC-E0FA-43A0-A9E1-F8DC87469BE6}"/>
                </a:ext>
              </a:extLst>
            </p:cNvPr>
            <p:cNvSpPr txBox="1"/>
            <p:nvPr/>
          </p:nvSpPr>
          <p:spPr>
            <a:xfrm>
              <a:off x="423673" y="155849"/>
              <a:ext cx="9846365" cy="707886"/>
            </a:xfrm>
            <a:prstGeom prst="rect">
              <a:avLst/>
            </a:prstGeom>
            <a:noFill/>
          </p:spPr>
          <p:txBody>
            <a:bodyPr wrap="square" rtlCol="0">
              <a:spAutoFit/>
            </a:bodyPr>
            <a:lstStyle/>
            <a:p>
              <a:r>
                <a:rPr lang="en-US" sz="4000" dirty="0">
                  <a:solidFill>
                    <a:srgbClr val="032293"/>
                  </a:solidFill>
                  <a:latin typeface="Adobe Gothic Std B" panose="020B0800000000000000" pitchFamily="34" charset="-128"/>
                  <a:ea typeface="Adobe Gothic Std B" panose="020B0800000000000000" pitchFamily="34" charset="-128"/>
                </a:rPr>
                <a:t>Regular Expression Operations</a:t>
              </a:r>
            </a:p>
          </p:txBody>
        </p:sp>
        <p:cxnSp>
          <p:nvCxnSpPr>
            <p:cNvPr id="4" name="Straight Connector 3">
              <a:extLst>
                <a:ext uri="{FF2B5EF4-FFF2-40B4-BE49-F238E27FC236}">
                  <a16:creationId xmlns:a16="http://schemas.microsoft.com/office/drawing/2014/main" id="{5A538764-073C-4B64-8957-71A9D7C69A1E}"/>
                </a:ext>
              </a:extLst>
            </p:cNvPr>
            <p:cNvCxnSpPr>
              <a:cxnSpLocks/>
            </p:cNvCxnSpPr>
            <p:nvPr/>
          </p:nvCxnSpPr>
          <p:spPr>
            <a:xfrm>
              <a:off x="39756" y="1020824"/>
              <a:ext cx="12099235" cy="0"/>
            </a:xfrm>
            <a:prstGeom prst="line">
              <a:avLst/>
            </a:prstGeom>
            <a:ln w="57150" cap="rnd"/>
          </p:spPr>
          <p:style>
            <a:lnRef idx="1">
              <a:schemeClr val="accent1"/>
            </a:lnRef>
            <a:fillRef idx="0">
              <a:schemeClr val="accent1"/>
            </a:fillRef>
            <a:effectRef idx="0">
              <a:schemeClr val="accent1"/>
            </a:effectRef>
            <a:fontRef idx="minor">
              <a:schemeClr val="tx1"/>
            </a:fontRef>
          </p:style>
        </p:cxnSp>
      </p:grpSp>
      <p:graphicFrame>
        <p:nvGraphicFramePr>
          <p:cNvPr id="6" name="Diagram 5">
            <a:extLst>
              <a:ext uri="{FF2B5EF4-FFF2-40B4-BE49-F238E27FC236}">
                <a16:creationId xmlns:a16="http://schemas.microsoft.com/office/drawing/2014/main" id="{C2D73947-75E7-4788-B4C7-9D0A2410C033}"/>
              </a:ext>
            </a:extLst>
          </p:cNvPr>
          <p:cNvGraphicFramePr/>
          <p:nvPr>
            <p:extLst>
              <p:ext uri="{D42A27DB-BD31-4B8C-83A1-F6EECF244321}">
                <p14:modId xmlns:p14="http://schemas.microsoft.com/office/powerpoint/2010/main" val="329104001"/>
              </p:ext>
            </p:extLst>
          </p:nvPr>
        </p:nvGraphicFramePr>
        <p:xfrm>
          <a:off x="659313" y="1347551"/>
          <a:ext cx="10873374" cy="1409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2">
            <a:extLst>
              <a:ext uri="{FF2B5EF4-FFF2-40B4-BE49-F238E27FC236}">
                <a16:creationId xmlns:a16="http://schemas.microsoft.com/office/drawing/2014/main" id="{F087BE8C-F0D1-4663-844A-CB596A40FC2D}"/>
              </a:ext>
            </a:extLst>
          </p:cNvPr>
          <p:cNvSpPr>
            <a:spLocks noChangeArrowheads="1"/>
          </p:cNvSpPr>
          <p:nvPr/>
        </p:nvSpPr>
        <p:spPr bwMode="auto">
          <a:xfrm>
            <a:off x="450083" y="3083325"/>
            <a:ext cx="11318244"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457200" indent="-457200" algn="just">
              <a:buFont typeface="Wingdings" panose="05000000000000000000" pitchFamily="2" charset="2"/>
              <a:buChar char="Ø"/>
            </a:pPr>
            <a:r>
              <a:rPr lang="en-US" sz="2800" dirty="0"/>
              <a:t>Here, in this particular case </a:t>
            </a:r>
            <a:r>
              <a:rPr lang="en-US" sz="2800" b="1" dirty="0"/>
              <a:t>inform</a:t>
            </a:r>
            <a:r>
              <a:rPr lang="en-US" sz="2800" dirty="0"/>
              <a:t> will be found twice. One from the inform and the other from the </a:t>
            </a:r>
            <a:r>
              <a:rPr lang="en-US" sz="2800" b="1" dirty="0"/>
              <a:t>inform</a:t>
            </a:r>
            <a:r>
              <a:rPr lang="en-US" sz="2800" dirty="0"/>
              <a:t>ation.</a:t>
            </a:r>
          </a:p>
          <a:p>
            <a:pPr marL="457200" indent="-457200" algn="just">
              <a:buFont typeface="Wingdings" panose="05000000000000000000" pitchFamily="2" charset="2"/>
              <a:buChar char="Ø"/>
            </a:pPr>
            <a:r>
              <a:rPr lang="en-US" sz="2800" dirty="0"/>
              <a:t>And it is as simple as this to find a word in a Regular Expression as shown above.</a:t>
            </a:r>
          </a:p>
          <a:p>
            <a:pPr marL="457200" indent="-457200" algn="just">
              <a:buFont typeface="Wingdings" panose="05000000000000000000" pitchFamily="2" charset="2"/>
              <a:buChar char="Ø"/>
            </a:pPr>
            <a:r>
              <a:rPr lang="en-US" sz="2800" dirty="0"/>
              <a:t>Next up on this Python </a:t>
            </a:r>
            <a:r>
              <a:rPr lang="en-US" sz="2800" dirty="0" err="1"/>
              <a:t>RegEx</a:t>
            </a:r>
            <a:r>
              <a:rPr lang="en-US" sz="2800" dirty="0"/>
              <a:t> blog, we will check out how we can generate an iterator using Regular Expressions</a:t>
            </a:r>
          </a:p>
        </p:txBody>
      </p:sp>
    </p:spTree>
    <p:extLst>
      <p:ext uri="{BB962C8B-B14F-4D97-AF65-F5344CB8AC3E}">
        <p14:creationId xmlns:p14="http://schemas.microsoft.com/office/powerpoint/2010/main" val="6602137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2000">
              <a:srgbClr val="E4F4FF"/>
            </a:gs>
            <a:gs pos="69000">
              <a:schemeClr val="bg2">
                <a:shade val="96000"/>
                <a:satMod val="120000"/>
                <a:lumMod val="85000"/>
                <a:alpha val="48000"/>
              </a:schemeClr>
            </a:gs>
          </a:gsLst>
          <a:lin ang="2700000" scaled="1"/>
          <a:tileRect/>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873BE40-0A09-45FF-AA8D-ECB73181CA00}"/>
              </a:ext>
            </a:extLst>
          </p:cNvPr>
          <p:cNvGrpSpPr/>
          <p:nvPr/>
        </p:nvGrpSpPr>
        <p:grpSpPr>
          <a:xfrm>
            <a:off x="39756" y="155849"/>
            <a:ext cx="12099235" cy="864975"/>
            <a:chOff x="39756" y="155849"/>
            <a:chExt cx="12099235" cy="864975"/>
          </a:xfrm>
        </p:grpSpPr>
        <p:sp>
          <p:nvSpPr>
            <p:cNvPr id="2" name="TextBox 1">
              <a:extLst>
                <a:ext uri="{FF2B5EF4-FFF2-40B4-BE49-F238E27FC236}">
                  <a16:creationId xmlns:a16="http://schemas.microsoft.com/office/drawing/2014/main" id="{77FD1CDC-E0FA-43A0-A9E1-F8DC87469BE6}"/>
                </a:ext>
              </a:extLst>
            </p:cNvPr>
            <p:cNvSpPr txBox="1"/>
            <p:nvPr/>
          </p:nvSpPr>
          <p:spPr>
            <a:xfrm>
              <a:off x="423673" y="155849"/>
              <a:ext cx="9846365" cy="707886"/>
            </a:xfrm>
            <a:prstGeom prst="rect">
              <a:avLst/>
            </a:prstGeom>
            <a:noFill/>
          </p:spPr>
          <p:txBody>
            <a:bodyPr wrap="square" rtlCol="0">
              <a:spAutoFit/>
            </a:bodyPr>
            <a:lstStyle/>
            <a:p>
              <a:r>
                <a:rPr lang="en-US" sz="4000" dirty="0">
                  <a:solidFill>
                    <a:srgbClr val="032293"/>
                  </a:solidFill>
                  <a:latin typeface="Adobe Gothic Std B" panose="020B0800000000000000" pitchFamily="34" charset="-128"/>
                  <a:ea typeface="Adobe Gothic Std B" panose="020B0800000000000000" pitchFamily="34" charset="-128"/>
                </a:rPr>
                <a:t>Regular Expression Operations</a:t>
              </a:r>
            </a:p>
          </p:txBody>
        </p:sp>
        <p:cxnSp>
          <p:nvCxnSpPr>
            <p:cNvPr id="4" name="Straight Connector 3">
              <a:extLst>
                <a:ext uri="{FF2B5EF4-FFF2-40B4-BE49-F238E27FC236}">
                  <a16:creationId xmlns:a16="http://schemas.microsoft.com/office/drawing/2014/main" id="{5A538764-073C-4B64-8957-71A9D7C69A1E}"/>
                </a:ext>
              </a:extLst>
            </p:cNvPr>
            <p:cNvCxnSpPr>
              <a:cxnSpLocks/>
            </p:cNvCxnSpPr>
            <p:nvPr/>
          </p:nvCxnSpPr>
          <p:spPr>
            <a:xfrm>
              <a:off x="39756" y="1020824"/>
              <a:ext cx="12099235" cy="0"/>
            </a:xfrm>
            <a:prstGeom prst="line">
              <a:avLst/>
            </a:prstGeom>
            <a:ln w="57150" cap="rnd"/>
          </p:spPr>
          <p:style>
            <a:lnRef idx="1">
              <a:schemeClr val="accent1"/>
            </a:lnRef>
            <a:fillRef idx="0">
              <a:schemeClr val="accent1"/>
            </a:fillRef>
            <a:effectRef idx="0">
              <a:schemeClr val="accent1"/>
            </a:effectRef>
            <a:fontRef idx="minor">
              <a:schemeClr val="tx1"/>
            </a:fontRef>
          </p:style>
        </p:cxnSp>
      </p:grpSp>
      <p:graphicFrame>
        <p:nvGraphicFramePr>
          <p:cNvPr id="6" name="Diagram 5">
            <a:extLst>
              <a:ext uri="{FF2B5EF4-FFF2-40B4-BE49-F238E27FC236}">
                <a16:creationId xmlns:a16="http://schemas.microsoft.com/office/drawing/2014/main" id="{C2D73947-75E7-4788-B4C7-9D0A2410C033}"/>
              </a:ext>
            </a:extLst>
          </p:cNvPr>
          <p:cNvGraphicFramePr/>
          <p:nvPr>
            <p:extLst>
              <p:ext uri="{D42A27DB-BD31-4B8C-83A1-F6EECF244321}">
                <p14:modId xmlns:p14="http://schemas.microsoft.com/office/powerpoint/2010/main" val="57080763"/>
              </p:ext>
            </p:extLst>
          </p:nvPr>
        </p:nvGraphicFramePr>
        <p:xfrm>
          <a:off x="659313" y="1347551"/>
          <a:ext cx="10873374" cy="1409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2">
            <a:extLst>
              <a:ext uri="{FF2B5EF4-FFF2-40B4-BE49-F238E27FC236}">
                <a16:creationId xmlns:a16="http://schemas.microsoft.com/office/drawing/2014/main" id="{F087BE8C-F0D1-4663-844A-CB596A40FC2D}"/>
              </a:ext>
            </a:extLst>
          </p:cNvPr>
          <p:cNvSpPr>
            <a:spLocks noChangeArrowheads="1"/>
          </p:cNvSpPr>
          <p:nvPr/>
        </p:nvSpPr>
        <p:spPr bwMode="auto">
          <a:xfrm>
            <a:off x="863473" y="2641716"/>
            <a:ext cx="10491464"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457200" indent="-457200" algn="just">
              <a:buFont typeface="Wingdings" panose="05000000000000000000" pitchFamily="2" charset="2"/>
              <a:buChar char="Ø"/>
            </a:pPr>
            <a:r>
              <a:rPr lang="en-US" sz="3600" dirty="0">
                <a:latin typeface="+mn-lt"/>
              </a:rPr>
              <a:t>Generating an iterator is the simple process of finding out and reporting the starting and the ending index of the string.</a:t>
            </a:r>
          </a:p>
          <a:p>
            <a:pPr marL="457200" indent="-457200" algn="just">
              <a:buFont typeface="Wingdings" panose="05000000000000000000" pitchFamily="2" charset="2"/>
              <a:buChar char="Ø"/>
            </a:pPr>
            <a:r>
              <a:rPr lang="en-US" sz="3600" dirty="0">
                <a:latin typeface="+mn-lt"/>
              </a:rPr>
              <a:t>For every match found, the starting and the ending index is printed. Can you take a guess of the output that we get when we execute the above program? Check it out below</a:t>
            </a:r>
          </a:p>
        </p:txBody>
      </p:sp>
    </p:spTree>
    <p:extLst>
      <p:ext uri="{BB962C8B-B14F-4D97-AF65-F5344CB8AC3E}">
        <p14:creationId xmlns:p14="http://schemas.microsoft.com/office/powerpoint/2010/main" val="15538652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2000">
              <a:srgbClr val="E4F4FF"/>
            </a:gs>
            <a:gs pos="69000">
              <a:schemeClr val="bg2">
                <a:shade val="96000"/>
                <a:satMod val="120000"/>
                <a:lumMod val="85000"/>
                <a:alpha val="48000"/>
              </a:schemeClr>
            </a:gs>
          </a:gsLst>
          <a:lin ang="2700000" scaled="1"/>
          <a:tileRect/>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873BE40-0A09-45FF-AA8D-ECB73181CA00}"/>
              </a:ext>
            </a:extLst>
          </p:cNvPr>
          <p:cNvGrpSpPr/>
          <p:nvPr/>
        </p:nvGrpSpPr>
        <p:grpSpPr>
          <a:xfrm>
            <a:off x="39756" y="155849"/>
            <a:ext cx="12099235" cy="864975"/>
            <a:chOff x="39756" y="155849"/>
            <a:chExt cx="12099235" cy="864975"/>
          </a:xfrm>
        </p:grpSpPr>
        <p:sp>
          <p:nvSpPr>
            <p:cNvPr id="2" name="TextBox 1">
              <a:extLst>
                <a:ext uri="{FF2B5EF4-FFF2-40B4-BE49-F238E27FC236}">
                  <a16:creationId xmlns:a16="http://schemas.microsoft.com/office/drawing/2014/main" id="{77FD1CDC-E0FA-43A0-A9E1-F8DC87469BE6}"/>
                </a:ext>
              </a:extLst>
            </p:cNvPr>
            <p:cNvSpPr txBox="1"/>
            <p:nvPr/>
          </p:nvSpPr>
          <p:spPr>
            <a:xfrm>
              <a:off x="423673" y="155849"/>
              <a:ext cx="9846365" cy="707886"/>
            </a:xfrm>
            <a:prstGeom prst="rect">
              <a:avLst/>
            </a:prstGeom>
            <a:noFill/>
          </p:spPr>
          <p:txBody>
            <a:bodyPr wrap="square" rtlCol="0">
              <a:spAutoFit/>
            </a:bodyPr>
            <a:lstStyle/>
            <a:p>
              <a:r>
                <a:rPr lang="en-US" sz="4000" dirty="0">
                  <a:solidFill>
                    <a:srgbClr val="032293"/>
                  </a:solidFill>
                  <a:latin typeface="Adobe Gothic Std B" panose="020B0800000000000000" pitchFamily="34" charset="-128"/>
                  <a:ea typeface="Adobe Gothic Std B" panose="020B0800000000000000" pitchFamily="34" charset="-128"/>
                </a:rPr>
                <a:t>Regular Expression Operations</a:t>
              </a:r>
            </a:p>
          </p:txBody>
        </p:sp>
        <p:cxnSp>
          <p:nvCxnSpPr>
            <p:cNvPr id="4" name="Straight Connector 3">
              <a:extLst>
                <a:ext uri="{FF2B5EF4-FFF2-40B4-BE49-F238E27FC236}">
                  <a16:creationId xmlns:a16="http://schemas.microsoft.com/office/drawing/2014/main" id="{5A538764-073C-4B64-8957-71A9D7C69A1E}"/>
                </a:ext>
              </a:extLst>
            </p:cNvPr>
            <p:cNvCxnSpPr>
              <a:cxnSpLocks/>
            </p:cNvCxnSpPr>
            <p:nvPr/>
          </p:nvCxnSpPr>
          <p:spPr>
            <a:xfrm>
              <a:off x="39756" y="1020824"/>
              <a:ext cx="12099235" cy="0"/>
            </a:xfrm>
            <a:prstGeom prst="line">
              <a:avLst/>
            </a:prstGeom>
            <a:ln w="57150" cap="rnd"/>
          </p:spPr>
          <p:style>
            <a:lnRef idx="1">
              <a:schemeClr val="accent1"/>
            </a:lnRef>
            <a:fillRef idx="0">
              <a:schemeClr val="accent1"/>
            </a:fillRef>
            <a:effectRef idx="0">
              <a:schemeClr val="accent1"/>
            </a:effectRef>
            <a:fontRef idx="minor">
              <a:schemeClr val="tx1"/>
            </a:fontRef>
          </p:style>
        </p:cxnSp>
      </p:grpSp>
      <p:graphicFrame>
        <p:nvGraphicFramePr>
          <p:cNvPr id="6" name="Diagram 5">
            <a:extLst>
              <a:ext uri="{FF2B5EF4-FFF2-40B4-BE49-F238E27FC236}">
                <a16:creationId xmlns:a16="http://schemas.microsoft.com/office/drawing/2014/main" id="{C2D73947-75E7-4788-B4C7-9D0A2410C033}"/>
              </a:ext>
            </a:extLst>
          </p:cNvPr>
          <p:cNvGraphicFramePr/>
          <p:nvPr/>
        </p:nvGraphicFramePr>
        <p:xfrm>
          <a:off x="659313" y="1347551"/>
          <a:ext cx="10873374" cy="1409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1" name="Group 10">
            <a:extLst>
              <a:ext uri="{FF2B5EF4-FFF2-40B4-BE49-F238E27FC236}">
                <a16:creationId xmlns:a16="http://schemas.microsoft.com/office/drawing/2014/main" id="{E031C5F9-6B33-4FBC-9669-958231260422}"/>
              </a:ext>
            </a:extLst>
          </p:cNvPr>
          <p:cNvGrpSpPr/>
          <p:nvPr/>
        </p:nvGrpSpPr>
        <p:grpSpPr>
          <a:xfrm>
            <a:off x="2470246" y="2415653"/>
            <a:ext cx="9526138" cy="3875966"/>
            <a:chOff x="3671248" y="2497540"/>
            <a:chExt cx="6223379" cy="3603009"/>
          </a:xfrm>
        </p:grpSpPr>
        <p:sp>
          <p:nvSpPr>
            <p:cNvPr id="5" name="Rectangle 2">
              <a:extLst>
                <a:ext uri="{FF2B5EF4-FFF2-40B4-BE49-F238E27FC236}">
                  <a16:creationId xmlns:a16="http://schemas.microsoft.com/office/drawing/2014/main" id="{723D119B-CB6D-40C9-B4A6-5CCEFE025A98}"/>
                </a:ext>
              </a:extLst>
            </p:cNvPr>
            <p:cNvSpPr>
              <a:spLocks noChangeArrowheads="1"/>
            </p:cNvSpPr>
            <p:nvPr/>
          </p:nvSpPr>
          <p:spPr bwMode="auto">
            <a:xfrm>
              <a:off x="3839965" y="2497540"/>
              <a:ext cx="6054662" cy="3447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006699"/>
                  </a:solidFill>
                  <a:effectLst/>
                  <a:latin typeface="+mn-lt"/>
                </a:rPr>
                <a:t>import</a:t>
              </a:r>
              <a:r>
                <a:rPr kumimoji="0" lang="en-US" altLang="en-US" sz="2800" b="0" i="0" u="none" strike="noStrike" cap="none" normalizeH="0" baseline="0" dirty="0">
                  <a:ln>
                    <a:noFill/>
                  </a:ln>
                  <a:solidFill>
                    <a:srgbClr val="FFFFFF"/>
                  </a:solidFill>
                  <a:effectLst/>
                  <a:latin typeface="+mn-lt"/>
                </a:rPr>
                <a:t> </a:t>
              </a:r>
              <a:r>
                <a:rPr kumimoji="0" lang="en-US" altLang="en-US" sz="2800" b="0" i="0" u="none" strike="noStrike" cap="none" normalizeH="0" baseline="0" dirty="0">
                  <a:ln>
                    <a:noFill/>
                  </a:ln>
                  <a:solidFill>
                    <a:srgbClr val="000000"/>
                  </a:solidFill>
                  <a:effectLst/>
                  <a:latin typeface="+mn-lt"/>
                </a:rPr>
                <a:t>re</a:t>
              </a:r>
              <a:endParaRPr kumimoji="0" lang="en-US" altLang="en-US" sz="2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FFFFFF"/>
                  </a:solidFill>
                  <a:effectLst/>
                  <a:latin typeface="+mn-lt"/>
                </a:rPr>
                <a:t> </a:t>
              </a:r>
              <a:endParaRPr kumimoji="0" lang="en-US" altLang="en-US" sz="2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FF1493"/>
                  </a:solidFill>
                  <a:effectLst/>
                  <a:latin typeface="+mn-lt"/>
                </a:rPr>
                <a:t>Str</a:t>
              </a:r>
              <a:r>
                <a:rPr kumimoji="0" lang="en-US" altLang="en-US" sz="2800" b="0" i="0" u="none" strike="noStrike" cap="none" normalizeH="0" baseline="0" dirty="0">
                  <a:ln>
                    <a:noFill/>
                  </a:ln>
                  <a:solidFill>
                    <a:srgbClr val="FFFFFF"/>
                  </a:solidFill>
                  <a:effectLst/>
                  <a:latin typeface="+mn-lt"/>
                </a:rPr>
                <a:t> </a:t>
              </a:r>
              <a:r>
                <a:rPr kumimoji="0" lang="en-US" altLang="en-US" sz="2800" b="1" i="0" u="none" strike="noStrike" cap="none" normalizeH="0" baseline="0" dirty="0">
                  <a:ln>
                    <a:noFill/>
                  </a:ln>
                  <a:solidFill>
                    <a:srgbClr val="006699"/>
                  </a:solidFill>
                  <a:effectLst/>
                  <a:latin typeface="+mn-lt"/>
                </a:rPr>
                <a:t>=</a:t>
              </a:r>
              <a:r>
                <a:rPr kumimoji="0" lang="en-US" altLang="en-US" sz="2800" b="0" i="0" u="none" strike="noStrike" cap="none" normalizeH="0" baseline="0" dirty="0">
                  <a:ln>
                    <a:noFill/>
                  </a:ln>
                  <a:solidFill>
                    <a:srgbClr val="FFFFFF"/>
                  </a:solidFill>
                  <a:effectLst/>
                  <a:latin typeface="+mn-lt"/>
                </a:rPr>
                <a:t> </a:t>
              </a:r>
              <a:r>
                <a:rPr kumimoji="0" lang="en-US" altLang="en-US" sz="2800" b="0" i="0" u="none" strike="noStrike" cap="none" normalizeH="0" baseline="0" dirty="0">
                  <a:ln>
                    <a:noFill/>
                  </a:ln>
                  <a:solidFill>
                    <a:srgbClr val="0000FF"/>
                  </a:solidFill>
                  <a:effectLst/>
                  <a:latin typeface="+mn-lt"/>
                </a:rPr>
                <a:t>"we need to inform him with the latest information"</a:t>
              </a:r>
              <a:endParaRPr kumimoji="0" lang="en-US" altLang="en-US" sz="2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FFFFFF"/>
                  </a:solidFill>
                  <a:effectLst/>
                  <a:latin typeface="+mn-lt"/>
                </a:rPr>
                <a:t> </a:t>
              </a:r>
              <a:endParaRPr kumimoji="0" lang="en-US" altLang="en-US" sz="2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006699"/>
                  </a:solidFill>
                  <a:effectLst/>
                  <a:latin typeface="+mn-lt"/>
                </a:rPr>
                <a:t>for</a:t>
              </a:r>
              <a:r>
                <a:rPr kumimoji="0" lang="en-US" altLang="en-US" sz="2800" b="0" i="0" u="none" strike="noStrike" cap="none" normalizeH="0" baseline="0" dirty="0">
                  <a:ln>
                    <a:noFill/>
                  </a:ln>
                  <a:solidFill>
                    <a:srgbClr val="FFFFFF"/>
                  </a:solidFill>
                  <a:effectLst/>
                  <a:latin typeface="+mn-lt"/>
                </a:rPr>
                <a:t> </a:t>
              </a:r>
              <a:r>
                <a:rPr kumimoji="0" lang="en-US" altLang="en-US" sz="2800" b="0" i="0" u="none" strike="noStrike" cap="none" normalizeH="0" baseline="0" dirty="0" err="1">
                  <a:ln>
                    <a:noFill/>
                  </a:ln>
                  <a:solidFill>
                    <a:srgbClr val="000000"/>
                  </a:solidFill>
                  <a:effectLst/>
                  <a:latin typeface="+mn-lt"/>
                </a:rPr>
                <a:t>i</a:t>
              </a:r>
              <a:r>
                <a:rPr kumimoji="0" lang="en-US" altLang="en-US" sz="2800" b="0" i="0" u="none" strike="noStrike" cap="none" normalizeH="0" baseline="0" dirty="0">
                  <a:ln>
                    <a:noFill/>
                  </a:ln>
                  <a:solidFill>
                    <a:srgbClr val="000000"/>
                  </a:solidFill>
                  <a:effectLst/>
                  <a:latin typeface="+mn-lt"/>
                </a:rPr>
                <a:t> </a:t>
              </a:r>
              <a:r>
                <a:rPr kumimoji="0" lang="en-US" altLang="en-US" sz="2800" b="1" i="0" u="none" strike="noStrike" cap="none" normalizeH="0" baseline="0" dirty="0">
                  <a:ln>
                    <a:noFill/>
                  </a:ln>
                  <a:solidFill>
                    <a:srgbClr val="006699"/>
                  </a:solidFill>
                  <a:effectLst/>
                  <a:latin typeface="+mn-lt"/>
                </a:rPr>
                <a:t>in</a:t>
              </a:r>
              <a:r>
                <a:rPr kumimoji="0" lang="en-US" altLang="en-US" sz="2800" b="0" i="0" u="none" strike="noStrike" cap="none" normalizeH="0" baseline="0" dirty="0">
                  <a:ln>
                    <a:noFill/>
                  </a:ln>
                  <a:solidFill>
                    <a:srgbClr val="FFFFFF"/>
                  </a:solidFill>
                  <a:effectLst/>
                  <a:latin typeface="+mn-lt"/>
                </a:rPr>
                <a:t> </a:t>
              </a:r>
              <a:r>
                <a:rPr kumimoji="0" lang="en-US" altLang="en-US" sz="2800" b="0" i="0" u="none" strike="noStrike" cap="none" normalizeH="0" baseline="0" dirty="0" err="1">
                  <a:ln>
                    <a:noFill/>
                  </a:ln>
                  <a:solidFill>
                    <a:srgbClr val="000000"/>
                  </a:solidFill>
                  <a:effectLst/>
                  <a:latin typeface="+mn-lt"/>
                </a:rPr>
                <a:t>re.finditer</a:t>
              </a:r>
              <a:r>
                <a:rPr kumimoji="0" lang="en-US" altLang="en-US" sz="2800" b="0" i="0" u="none" strike="noStrike" cap="none" normalizeH="0" baseline="0" dirty="0">
                  <a:ln>
                    <a:noFill/>
                  </a:ln>
                  <a:solidFill>
                    <a:srgbClr val="000000"/>
                  </a:solidFill>
                  <a:effectLst/>
                  <a:latin typeface="+mn-lt"/>
                </a:rPr>
                <a:t>(</a:t>
              </a:r>
              <a:r>
                <a:rPr kumimoji="0" lang="en-US" altLang="en-US" sz="2800" b="0" i="0" u="none" strike="noStrike" cap="none" normalizeH="0" baseline="0" dirty="0">
                  <a:ln>
                    <a:noFill/>
                  </a:ln>
                  <a:solidFill>
                    <a:srgbClr val="0000FF"/>
                  </a:solidFill>
                  <a:effectLst/>
                  <a:latin typeface="+mn-lt"/>
                </a:rPr>
                <a:t>"inform."</a:t>
              </a:r>
              <a:r>
                <a:rPr kumimoji="0" lang="en-US" altLang="en-US" sz="2800" b="0" i="0" u="none" strike="noStrike" cap="none" normalizeH="0" baseline="0" dirty="0">
                  <a:ln>
                    <a:noFill/>
                  </a:ln>
                  <a:solidFill>
                    <a:srgbClr val="000000"/>
                  </a:solidFill>
                  <a:effectLst/>
                  <a:latin typeface="+mn-lt"/>
                </a:rPr>
                <a:t>, </a:t>
              </a:r>
              <a:r>
                <a:rPr kumimoji="0" lang="en-US" altLang="en-US" sz="2800" b="0" i="0" u="none" strike="noStrike" cap="none" normalizeH="0" baseline="0" dirty="0">
                  <a:ln>
                    <a:noFill/>
                  </a:ln>
                  <a:solidFill>
                    <a:srgbClr val="FF1493"/>
                  </a:solidFill>
                  <a:effectLst/>
                  <a:latin typeface="+mn-lt"/>
                </a:rPr>
                <a:t>Str</a:t>
              </a:r>
              <a:r>
                <a:rPr kumimoji="0" lang="en-US" altLang="en-US" sz="2800" b="0" i="0" u="none" strike="noStrike" cap="none" normalizeH="0" baseline="0" dirty="0">
                  <a:ln>
                    <a:noFill/>
                  </a:ln>
                  <a:solidFill>
                    <a:srgbClr val="000000"/>
                  </a:solidFill>
                  <a:effectLst/>
                  <a:latin typeface="+mn-lt"/>
                </a:rPr>
                <a:t>):</a:t>
              </a:r>
              <a:endParaRPr kumimoji="0" lang="en-US" altLang="en-US" sz="2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E83E8C"/>
                  </a:solidFill>
                  <a:effectLst/>
                  <a:latin typeface="+mn-lt"/>
                </a:rPr>
                <a:t>    </a:t>
              </a:r>
              <a:r>
                <a:rPr kumimoji="0" lang="en-US" altLang="en-US" sz="2800" b="0" i="0" u="none" strike="noStrike" cap="none" normalizeH="0" baseline="0" dirty="0" err="1">
                  <a:ln>
                    <a:noFill/>
                  </a:ln>
                  <a:solidFill>
                    <a:srgbClr val="000000"/>
                  </a:solidFill>
                  <a:effectLst/>
                  <a:latin typeface="+mn-lt"/>
                </a:rPr>
                <a:t>locTuple</a:t>
              </a:r>
              <a:r>
                <a:rPr kumimoji="0" lang="en-US" altLang="en-US" sz="2800" b="0" i="0" u="none" strike="noStrike" cap="none" normalizeH="0" baseline="0" dirty="0">
                  <a:ln>
                    <a:noFill/>
                  </a:ln>
                  <a:solidFill>
                    <a:srgbClr val="000000"/>
                  </a:solidFill>
                  <a:effectLst/>
                  <a:latin typeface="+mn-lt"/>
                </a:rPr>
                <a:t> </a:t>
              </a:r>
              <a:r>
                <a:rPr kumimoji="0" lang="en-US" altLang="en-US" sz="2800" b="1" i="0" u="none" strike="noStrike" cap="none" normalizeH="0" baseline="0" dirty="0">
                  <a:ln>
                    <a:noFill/>
                  </a:ln>
                  <a:solidFill>
                    <a:srgbClr val="006699"/>
                  </a:solidFill>
                  <a:effectLst/>
                  <a:latin typeface="+mn-lt"/>
                </a:rPr>
                <a:t>=</a:t>
              </a:r>
              <a:r>
                <a:rPr kumimoji="0" lang="en-US" altLang="en-US" sz="2800" b="0" i="0" u="none" strike="noStrike" cap="none" normalizeH="0" baseline="0" dirty="0">
                  <a:ln>
                    <a:noFill/>
                  </a:ln>
                  <a:solidFill>
                    <a:srgbClr val="FFFFFF"/>
                  </a:solidFill>
                  <a:effectLst/>
                  <a:latin typeface="+mn-lt"/>
                </a:rPr>
                <a:t> </a:t>
              </a:r>
              <a:r>
                <a:rPr kumimoji="0" lang="en-US" altLang="en-US" sz="2800" b="0" i="0" u="none" strike="noStrike" cap="none" normalizeH="0" baseline="0" dirty="0" err="1">
                  <a:ln>
                    <a:noFill/>
                  </a:ln>
                  <a:solidFill>
                    <a:srgbClr val="000000"/>
                  </a:solidFill>
                  <a:effectLst/>
                  <a:latin typeface="+mn-lt"/>
                </a:rPr>
                <a:t>i.span</a:t>
              </a:r>
              <a:r>
                <a:rPr kumimoji="0" lang="en-US" altLang="en-US" sz="2800" b="0" i="0" u="none" strike="noStrike" cap="none" normalizeH="0" baseline="0" dirty="0">
                  <a:ln>
                    <a:noFill/>
                  </a:ln>
                  <a:solidFill>
                    <a:srgbClr val="000000"/>
                  </a:solidFill>
                  <a:effectLst/>
                  <a:latin typeface="+mn-lt"/>
                </a:rPr>
                <a:t>()</a:t>
              </a:r>
              <a:endParaRPr kumimoji="0" lang="en-US" altLang="en-US" sz="2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E83E8C"/>
                  </a:solidFill>
                  <a:effectLst/>
                  <a:latin typeface="+mn-lt"/>
                </a:rPr>
                <a:t>    </a:t>
              </a:r>
              <a:r>
                <a:rPr kumimoji="0" lang="en-US" altLang="en-US" sz="2800" b="0" i="0" u="none" strike="noStrike" cap="none" normalizeH="0" baseline="0" dirty="0">
                  <a:ln>
                    <a:noFill/>
                  </a:ln>
                  <a:solidFill>
                    <a:srgbClr val="FF1493"/>
                  </a:solidFill>
                  <a:effectLst/>
                  <a:latin typeface="+mn-lt"/>
                </a:rPr>
                <a:t>print</a:t>
              </a:r>
              <a:r>
                <a:rPr kumimoji="0" lang="en-US" altLang="en-US" sz="2800" b="0" i="0" u="none" strike="noStrike" cap="none" normalizeH="0" baseline="0" dirty="0">
                  <a:ln>
                    <a:noFill/>
                  </a:ln>
                  <a:solidFill>
                    <a:srgbClr val="000000"/>
                  </a:solidFill>
                  <a:effectLst/>
                  <a:latin typeface="+mn-lt"/>
                </a:rPr>
                <a:t>(</a:t>
              </a:r>
              <a:r>
                <a:rPr kumimoji="0" lang="en-US" altLang="en-US" sz="2800" b="0" i="0" u="none" strike="noStrike" cap="none" normalizeH="0" baseline="0" dirty="0" err="1">
                  <a:ln>
                    <a:noFill/>
                  </a:ln>
                  <a:solidFill>
                    <a:srgbClr val="000000"/>
                  </a:solidFill>
                  <a:effectLst/>
                  <a:latin typeface="+mn-lt"/>
                </a:rPr>
                <a:t>locTuple</a:t>
              </a:r>
              <a:r>
                <a:rPr kumimoji="0" lang="en-US" altLang="en-US" sz="2800" b="0" i="0" u="none" strike="noStrike" cap="none" normalizeH="0" baseline="0" dirty="0">
                  <a:ln>
                    <a:noFill/>
                  </a:ln>
                  <a:solidFill>
                    <a:srgbClr val="000000"/>
                  </a:solidFill>
                  <a:effectLst/>
                  <a:latin typeface="+mn-lt"/>
                </a:rPr>
                <a:t>)</a:t>
              </a:r>
              <a:endParaRPr kumimoji="0" lang="en-US" altLang="en-US" sz="2800" b="0" i="0" u="none" strike="noStrike" cap="none" normalizeH="0" baseline="0" dirty="0">
                <a:ln>
                  <a:noFill/>
                </a:ln>
                <a:solidFill>
                  <a:schemeClr val="tx1"/>
                </a:solidFill>
                <a:effectLst/>
                <a:latin typeface="+mn-lt"/>
              </a:endParaRPr>
            </a:p>
          </p:txBody>
        </p:sp>
        <p:cxnSp>
          <p:nvCxnSpPr>
            <p:cNvPr id="9" name="Straight Connector 8">
              <a:extLst>
                <a:ext uri="{FF2B5EF4-FFF2-40B4-BE49-F238E27FC236}">
                  <a16:creationId xmlns:a16="http://schemas.microsoft.com/office/drawing/2014/main" id="{FA8160B5-15C7-4EB7-B069-29E68BE3DE92}"/>
                </a:ext>
              </a:extLst>
            </p:cNvPr>
            <p:cNvCxnSpPr/>
            <p:nvPr/>
          </p:nvCxnSpPr>
          <p:spPr>
            <a:xfrm>
              <a:off x="3671248" y="2497540"/>
              <a:ext cx="0" cy="3603009"/>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792594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ircle(in)">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2000">
              <a:srgbClr val="E4F4FF"/>
            </a:gs>
            <a:gs pos="69000">
              <a:schemeClr val="bg2">
                <a:shade val="96000"/>
                <a:satMod val="120000"/>
                <a:lumMod val="85000"/>
                <a:alpha val="48000"/>
              </a:schemeClr>
            </a:gs>
          </a:gsLst>
          <a:lin ang="2700000" scaled="1"/>
          <a:tileRect/>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873BE40-0A09-45FF-AA8D-ECB73181CA00}"/>
              </a:ext>
            </a:extLst>
          </p:cNvPr>
          <p:cNvGrpSpPr/>
          <p:nvPr/>
        </p:nvGrpSpPr>
        <p:grpSpPr>
          <a:xfrm>
            <a:off x="39756" y="155849"/>
            <a:ext cx="12099235" cy="864975"/>
            <a:chOff x="39756" y="155849"/>
            <a:chExt cx="12099235" cy="864975"/>
          </a:xfrm>
        </p:grpSpPr>
        <p:sp>
          <p:nvSpPr>
            <p:cNvPr id="2" name="TextBox 1">
              <a:extLst>
                <a:ext uri="{FF2B5EF4-FFF2-40B4-BE49-F238E27FC236}">
                  <a16:creationId xmlns:a16="http://schemas.microsoft.com/office/drawing/2014/main" id="{77FD1CDC-E0FA-43A0-A9E1-F8DC87469BE6}"/>
                </a:ext>
              </a:extLst>
            </p:cNvPr>
            <p:cNvSpPr txBox="1"/>
            <p:nvPr/>
          </p:nvSpPr>
          <p:spPr>
            <a:xfrm>
              <a:off x="423673" y="155849"/>
              <a:ext cx="9846365" cy="707886"/>
            </a:xfrm>
            <a:prstGeom prst="rect">
              <a:avLst/>
            </a:prstGeom>
            <a:noFill/>
          </p:spPr>
          <p:txBody>
            <a:bodyPr wrap="square" rtlCol="0">
              <a:spAutoFit/>
            </a:bodyPr>
            <a:lstStyle/>
            <a:p>
              <a:r>
                <a:rPr lang="en-US" sz="4000" dirty="0">
                  <a:solidFill>
                    <a:srgbClr val="032293"/>
                  </a:solidFill>
                  <a:latin typeface="Adobe Gothic Std B" panose="020B0800000000000000" pitchFamily="34" charset="-128"/>
                  <a:ea typeface="Adobe Gothic Std B" panose="020B0800000000000000" pitchFamily="34" charset="-128"/>
                </a:rPr>
                <a:t>Regular Expression Operations</a:t>
              </a:r>
            </a:p>
          </p:txBody>
        </p:sp>
        <p:cxnSp>
          <p:nvCxnSpPr>
            <p:cNvPr id="4" name="Straight Connector 3">
              <a:extLst>
                <a:ext uri="{FF2B5EF4-FFF2-40B4-BE49-F238E27FC236}">
                  <a16:creationId xmlns:a16="http://schemas.microsoft.com/office/drawing/2014/main" id="{5A538764-073C-4B64-8957-71A9D7C69A1E}"/>
                </a:ext>
              </a:extLst>
            </p:cNvPr>
            <p:cNvCxnSpPr>
              <a:cxnSpLocks/>
            </p:cNvCxnSpPr>
            <p:nvPr/>
          </p:nvCxnSpPr>
          <p:spPr>
            <a:xfrm>
              <a:off x="39756" y="1020824"/>
              <a:ext cx="12099235" cy="0"/>
            </a:xfrm>
            <a:prstGeom prst="line">
              <a:avLst/>
            </a:prstGeom>
            <a:ln w="57150" cap="rnd"/>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FF6A5E8B-431F-4641-9B55-D6E04DE73569}"/>
              </a:ext>
            </a:extLst>
          </p:cNvPr>
          <p:cNvSpPr txBox="1"/>
          <p:nvPr/>
        </p:nvSpPr>
        <p:spPr>
          <a:xfrm>
            <a:off x="4643995" y="1018066"/>
            <a:ext cx="2142698" cy="707886"/>
          </a:xfrm>
          <a:prstGeom prst="rect">
            <a:avLst/>
          </a:prstGeom>
          <a:noFill/>
        </p:spPr>
        <p:txBody>
          <a:bodyPr wrap="square" rtlCol="0">
            <a:spAutoFit/>
          </a:bodyPr>
          <a:lstStyle/>
          <a:p>
            <a:pPr algn="ctr"/>
            <a:r>
              <a:rPr lang="en-US" sz="4000" b="1" u="sng" dirty="0">
                <a:solidFill>
                  <a:schemeClr val="accent1"/>
                </a:solidFill>
              </a:rPr>
              <a:t>Output:</a:t>
            </a:r>
          </a:p>
        </p:txBody>
      </p:sp>
      <p:sp>
        <p:nvSpPr>
          <p:cNvPr id="8" name="Arrow: Down 7">
            <a:extLst>
              <a:ext uri="{FF2B5EF4-FFF2-40B4-BE49-F238E27FC236}">
                <a16:creationId xmlns:a16="http://schemas.microsoft.com/office/drawing/2014/main" id="{D1F03974-6167-458B-945D-A527DE002B90}"/>
              </a:ext>
            </a:extLst>
          </p:cNvPr>
          <p:cNvSpPr/>
          <p:nvPr/>
        </p:nvSpPr>
        <p:spPr>
          <a:xfrm>
            <a:off x="5346855" y="1809219"/>
            <a:ext cx="736979" cy="905304"/>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2">
            <a:extLst>
              <a:ext uri="{FF2B5EF4-FFF2-40B4-BE49-F238E27FC236}">
                <a16:creationId xmlns:a16="http://schemas.microsoft.com/office/drawing/2014/main" id="{90162A4D-AE9F-4C8B-B717-4DE243B76074}"/>
              </a:ext>
            </a:extLst>
          </p:cNvPr>
          <p:cNvSpPr>
            <a:spLocks noChangeArrowheads="1"/>
          </p:cNvSpPr>
          <p:nvPr/>
        </p:nvSpPr>
        <p:spPr bwMode="auto">
          <a:xfrm>
            <a:off x="2842688" y="2795032"/>
            <a:ext cx="6493370" cy="2200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212529"/>
                </a:solidFill>
                <a:effectLst/>
                <a:latin typeface="+mn-lt"/>
              </a:rPr>
              <a:t>(11, 18) (38, 45)</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4400" b="0" i="0" u="none" strike="noStrike" cap="none" normalizeH="0" baseline="0" dirty="0">
              <a:ln>
                <a:noFill/>
              </a:ln>
              <a:solidFill>
                <a:schemeClr val="tx1"/>
              </a:solidFill>
              <a:effectLst/>
              <a:latin typeface="+mn-l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4A4A4A"/>
                </a:solidFill>
                <a:effectLst/>
                <a:latin typeface="+mn-lt"/>
              </a:rPr>
              <a:t>Pretty simple, right?</a:t>
            </a:r>
            <a:endParaRPr kumimoji="0" lang="en-US" altLang="en-US" sz="66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14308101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0" fill="hold"/>
                                        <p:tgtEl>
                                          <p:spTgt spid="10"/>
                                        </p:tgtEl>
                                        <p:attrNameLst>
                                          <p:attrName>ppt_w</p:attrName>
                                        </p:attrNameLst>
                                      </p:cBhvr>
                                      <p:tavLst>
                                        <p:tav tm="0">
                                          <p:val>
                                            <p:fltVal val="0"/>
                                          </p:val>
                                        </p:tav>
                                        <p:tav tm="100000">
                                          <p:val>
                                            <p:strVal val="#ppt_w"/>
                                          </p:val>
                                        </p:tav>
                                      </p:tavLst>
                                    </p:anim>
                                    <p:anim calcmode="lin" valueType="num">
                                      <p:cBhvr>
                                        <p:cTn id="18" dur="1000" fill="hold"/>
                                        <p:tgtEl>
                                          <p:spTgt spid="10"/>
                                        </p:tgtEl>
                                        <p:attrNameLst>
                                          <p:attrName>ppt_h</p:attrName>
                                        </p:attrNameLst>
                                      </p:cBhvr>
                                      <p:tavLst>
                                        <p:tav tm="0">
                                          <p:val>
                                            <p:fltVal val="0"/>
                                          </p:val>
                                        </p:tav>
                                        <p:tav tm="100000">
                                          <p:val>
                                            <p:strVal val="#ppt_h"/>
                                          </p:val>
                                        </p:tav>
                                      </p:tavLst>
                                    </p:anim>
                                    <p:anim calcmode="lin" valueType="num">
                                      <p:cBhvr>
                                        <p:cTn id="19" dur="1000" fill="hold"/>
                                        <p:tgtEl>
                                          <p:spTgt spid="10"/>
                                        </p:tgtEl>
                                        <p:attrNameLst>
                                          <p:attrName>style.rotation</p:attrName>
                                        </p:attrNameLst>
                                      </p:cBhvr>
                                      <p:tavLst>
                                        <p:tav tm="0">
                                          <p:val>
                                            <p:fltVal val="90"/>
                                          </p:val>
                                        </p:tav>
                                        <p:tav tm="100000">
                                          <p:val>
                                            <p:fltVal val="0"/>
                                          </p:val>
                                        </p:tav>
                                      </p:tavLst>
                                    </p:anim>
                                    <p:animEffect transition="in" filter="fade">
                                      <p:cBhvr>
                                        <p:cTn id="2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2000">
              <a:srgbClr val="E4F4FF"/>
            </a:gs>
            <a:gs pos="69000">
              <a:schemeClr val="bg2">
                <a:shade val="96000"/>
                <a:satMod val="120000"/>
                <a:lumMod val="85000"/>
                <a:alpha val="48000"/>
              </a:schemeClr>
            </a:gs>
          </a:gsLst>
          <a:lin ang="2700000" scaled="1"/>
          <a:tileRect/>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873BE40-0A09-45FF-AA8D-ECB73181CA00}"/>
              </a:ext>
            </a:extLst>
          </p:cNvPr>
          <p:cNvGrpSpPr/>
          <p:nvPr/>
        </p:nvGrpSpPr>
        <p:grpSpPr>
          <a:xfrm>
            <a:off x="39756" y="155849"/>
            <a:ext cx="12099235" cy="864975"/>
            <a:chOff x="39756" y="155849"/>
            <a:chExt cx="12099235" cy="864975"/>
          </a:xfrm>
        </p:grpSpPr>
        <p:sp>
          <p:nvSpPr>
            <p:cNvPr id="2" name="TextBox 1">
              <a:extLst>
                <a:ext uri="{FF2B5EF4-FFF2-40B4-BE49-F238E27FC236}">
                  <a16:creationId xmlns:a16="http://schemas.microsoft.com/office/drawing/2014/main" id="{77FD1CDC-E0FA-43A0-A9E1-F8DC87469BE6}"/>
                </a:ext>
              </a:extLst>
            </p:cNvPr>
            <p:cNvSpPr txBox="1"/>
            <p:nvPr/>
          </p:nvSpPr>
          <p:spPr>
            <a:xfrm>
              <a:off x="423673" y="155849"/>
              <a:ext cx="9846365" cy="707886"/>
            </a:xfrm>
            <a:prstGeom prst="rect">
              <a:avLst/>
            </a:prstGeom>
            <a:noFill/>
          </p:spPr>
          <p:txBody>
            <a:bodyPr wrap="square" rtlCol="0">
              <a:spAutoFit/>
            </a:bodyPr>
            <a:lstStyle/>
            <a:p>
              <a:r>
                <a:rPr lang="en-US" sz="4000" dirty="0">
                  <a:solidFill>
                    <a:srgbClr val="032293"/>
                  </a:solidFill>
                  <a:latin typeface="Adobe Gothic Std B" panose="020B0800000000000000" pitchFamily="34" charset="-128"/>
                  <a:ea typeface="Adobe Gothic Std B" panose="020B0800000000000000" pitchFamily="34" charset="-128"/>
                </a:rPr>
                <a:t>Regular Expression Operations</a:t>
              </a:r>
            </a:p>
          </p:txBody>
        </p:sp>
        <p:cxnSp>
          <p:nvCxnSpPr>
            <p:cNvPr id="4" name="Straight Connector 3">
              <a:extLst>
                <a:ext uri="{FF2B5EF4-FFF2-40B4-BE49-F238E27FC236}">
                  <a16:creationId xmlns:a16="http://schemas.microsoft.com/office/drawing/2014/main" id="{5A538764-073C-4B64-8957-71A9D7C69A1E}"/>
                </a:ext>
              </a:extLst>
            </p:cNvPr>
            <p:cNvCxnSpPr>
              <a:cxnSpLocks/>
            </p:cNvCxnSpPr>
            <p:nvPr/>
          </p:nvCxnSpPr>
          <p:spPr>
            <a:xfrm>
              <a:off x="39756" y="1020824"/>
              <a:ext cx="12099235" cy="0"/>
            </a:xfrm>
            <a:prstGeom prst="line">
              <a:avLst/>
            </a:prstGeom>
            <a:ln w="57150" cap="rnd"/>
          </p:spPr>
          <p:style>
            <a:lnRef idx="1">
              <a:schemeClr val="accent1"/>
            </a:lnRef>
            <a:fillRef idx="0">
              <a:schemeClr val="accent1"/>
            </a:fillRef>
            <a:effectRef idx="0">
              <a:schemeClr val="accent1"/>
            </a:effectRef>
            <a:fontRef idx="minor">
              <a:schemeClr val="tx1"/>
            </a:fontRef>
          </p:style>
        </p:cxnSp>
      </p:grpSp>
      <p:graphicFrame>
        <p:nvGraphicFramePr>
          <p:cNvPr id="6" name="Diagram 5">
            <a:extLst>
              <a:ext uri="{FF2B5EF4-FFF2-40B4-BE49-F238E27FC236}">
                <a16:creationId xmlns:a16="http://schemas.microsoft.com/office/drawing/2014/main" id="{C2D73947-75E7-4788-B4C7-9D0A2410C033}"/>
              </a:ext>
            </a:extLst>
          </p:cNvPr>
          <p:cNvGraphicFramePr/>
          <p:nvPr>
            <p:extLst>
              <p:ext uri="{D42A27DB-BD31-4B8C-83A1-F6EECF244321}">
                <p14:modId xmlns:p14="http://schemas.microsoft.com/office/powerpoint/2010/main" val="3975192048"/>
              </p:ext>
            </p:extLst>
          </p:nvPr>
        </p:nvGraphicFramePr>
        <p:xfrm>
          <a:off x="659313" y="1347551"/>
          <a:ext cx="10873374" cy="1409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9">
            <a:extLst>
              <a:ext uri="{FF2B5EF4-FFF2-40B4-BE49-F238E27FC236}">
                <a16:creationId xmlns:a16="http://schemas.microsoft.com/office/drawing/2014/main" id="{A87A2852-C005-433E-A6F9-867B83D9C5BE}"/>
              </a:ext>
            </a:extLst>
          </p:cNvPr>
          <p:cNvSpPr/>
          <p:nvPr/>
        </p:nvSpPr>
        <p:spPr>
          <a:xfrm>
            <a:off x="905303" y="2770214"/>
            <a:ext cx="10517874" cy="3539430"/>
          </a:xfrm>
          <a:prstGeom prst="rect">
            <a:avLst/>
          </a:prstGeom>
        </p:spPr>
        <p:txBody>
          <a:bodyPr wrap="square">
            <a:spAutoFit/>
          </a:bodyPr>
          <a:lstStyle/>
          <a:p>
            <a:pPr marL="342900" indent="-342900">
              <a:buFont typeface="Wingdings" panose="05000000000000000000" pitchFamily="2" charset="2"/>
              <a:buChar char="v"/>
            </a:pPr>
            <a:r>
              <a:rPr lang="en-US" sz="2800" dirty="0"/>
              <a:t>Consider an input string where you have to match certain words with the string. To elaborate, check out the following example code:</a:t>
            </a:r>
          </a:p>
          <a:p>
            <a:pPr marL="342900" indent="-342900">
              <a:buFont typeface="Wingdings" panose="05000000000000000000" pitchFamily="2" charset="2"/>
              <a:buChar char="v"/>
            </a:pPr>
            <a:endParaRPr lang="en-US" sz="2800" dirty="0"/>
          </a:p>
          <a:p>
            <a:pPr marL="342900" indent="-342900">
              <a:buFont typeface="Wingdings" panose="05000000000000000000" pitchFamily="2" charset="2"/>
              <a:buChar char="v"/>
            </a:pPr>
            <a:r>
              <a:rPr lang="en-US" sz="2800" dirty="0"/>
              <a:t>What is common in the string? You can see that the letters ‘a’ and ‘t’ are common among all of the input strings. [</a:t>
            </a:r>
            <a:r>
              <a:rPr lang="en-US" sz="2800" dirty="0" err="1"/>
              <a:t>shmp</a:t>
            </a:r>
            <a:r>
              <a:rPr lang="en-US" sz="2800" dirty="0"/>
              <a:t>] in the code denotes the starting letter of the words to be found. So any substring starting with the letters s, h, m or p will be considered for matching. Any among that and compulsorily followed by ‘at’ at the end.</a:t>
            </a:r>
          </a:p>
        </p:txBody>
      </p:sp>
    </p:spTree>
    <p:extLst>
      <p:ext uri="{BB962C8B-B14F-4D97-AF65-F5344CB8AC3E}">
        <p14:creationId xmlns:p14="http://schemas.microsoft.com/office/powerpoint/2010/main" val="41791884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2000">
              <a:srgbClr val="E4F4FF"/>
            </a:gs>
            <a:gs pos="69000">
              <a:schemeClr val="bg2">
                <a:shade val="96000"/>
                <a:satMod val="120000"/>
                <a:lumMod val="85000"/>
                <a:alpha val="48000"/>
              </a:schemeClr>
            </a:gs>
          </a:gsLst>
          <a:lin ang="2700000" scaled="1"/>
          <a:tileRect/>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873BE40-0A09-45FF-AA8D-ECB73181CA00}"/>
              </a:ext>
            </a:extLst>
          </p:cNvPr>
          <p:cNvGrpSpPr/>
          <p:nvPr/>
        </p:nvGrpSpPr>
        <p:grpSpPr>
          <a:xfrm>
            <a:off x="39756" y="155849"/>
            <a:ext cx="12099235" cy="864975"/>
            <a:chOff x="39756" y="155849"/>
            <a:chExt cx="12099235" cy="864975"/>
          </a:xfrm>
        </p:grpSpPr>
        <p:sp>
          <p:nvSpPr>
            <p:cNvPr id="2" name="TextBox 1">
              <a:extLst>
                <a:ext uri="{FF2B5EF4-FFF2-40B4-BE49-F238E27FC236}">
                  <a16:creationId xmlns:a16="http://schemas.microsoft.com/office/drawing/2014/main" id="{77FD1CDC-E0FA-43A0-A9E1-F8DC87469BE6}"/>
                </a:ext>
              </a:extLst>
            </p:cNvPr>
            <p:cNvSpPr txBox="1"/>
            <p:nvPr/>
          </p:nvSpPr>
          <p:spPr>
            <a:xfrm>
              <a:off x="423673" y="155849"/>
              <a:ext cx="9846365" cy="707886"/>
            </a:xfrm>
            <a:prstGeom prst="rect">
              <a:avLst/>
            </a:prstGeom>
            <a:noFill/>
          </p:spPr>
          <p:txBody>
            <a:bodyPr wrap="square" rtlCol="0">
              <a:spAutoFit/>
            </a:bodyPr>
            <a:lstStyle/>
            <a:p>
              <a:r>
                <a:rPr lang="en-US" sz="4000" dirty="0">
                  <a:solidFill>
                    <a:srgbClr val="032293"/>
                  </a:solidFill>
                  <a:latin typeface="Adobe Gothic Std B" panose="020B0800000000000000" pitchFamily="34" charset="-128"/>
                  <a:ea typeface="Adobe Gothic Std B" panose="020B0800000000000000" pitchFamily="34" charset="-128"/>
                </a:rPr>
                <a:t>Regular Expression Operations</a:t>
              </a:r>
            </a:p>
          </p:txBody>
        </p:sp>
        <p:cxnSp>
          <p:nvCxnSpPr>
            <p:cNvPr id="4" name="Straight Connector 3">
              <a:extLst>
                <a:ext uri="{FF2B5EF4-FFF2-40B4-BE49-F238E27FC236}">
                  <a16:creationId xmlns:a16="http://schemas.microsoft.com/office/drawing/2014/main" id="{5A538764-073C-4B64-8957-71A9D7C69A1E}"/>
                </a:ext>
              </a:extLst>
            </p:cNvPr>
            <p:cNvCxnSpPr>
              <a:cxnSpLocks/>
            </p:cNvCxnSpPr>
            <p:nvPr/>
          </p:nvCxnSpPr>
          <p:spPr>
            <a:xfrm>
              <a:off x="39756" y="1020824"/>
              <a:ext cx="12099235" cy="0"/>
            </a:xfrm>
            <a:prstGeom prst="line">
              <a:avLst/>
            </a:prstGeom>
            <a:ln w="57150" cap="rnd"/>
          </p:spPr>
          <p:style>
            <a:lnRef idx="1">
              <a:schemeClr val="accent1"/>
            </a:lnRef>
            <a:fillRef idx="0">
              <a:schemeClr val="accent1"/>
            </a:fillRef>
            <a:effectRef idx="0">
              <a:schemeClr val="accent1"/>
            </a:effectRef>
            <a:fontRef idx="minor">
              <a:schemeClr val="tx1"/>
            </a:fontRef>
          </p:style>
        </p:cxnSp>
      </p:grpSp>
      <p:graphicFrame>
        <p:nvGraphicFramePr>
          <p:cNvPr id="6" name="Diagram 5">
            <a:extLst>
              <a:ext uri="{FF2B5EF4-FFF2-40B4-BE49-F238E27FC236}">
                <a16:creationId xmlns:a16="http://schemas.microsoft.com/office/drawing/2014/main" id="{C2D73947-75E7-4788-B4C7-9D0A2410C033}"/>
              </a:ext>
            </a:extLst>
          </p:cNvPr>
          <p:cNvGraphicFramePr/>
          <p:nvPr/>
        </p:nvGraphicFramePr>
        <p:xfrm>
          <a:off x="659313" y="1347551"/>
          <a:ext cx="10873374" cy="1409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a:extLst>
              <a:ext uri="{FF2B5EF4-FFF2-40B4-BE49-F238E27FC236}">
                <a16:creationId xmlns:a16="http://schemas.microsoft.com/office/drawing/2014/main" id="{BD164894-0023-42BF-8A01-BC60FA5429B8}"/>
              </a:ext>
            </a:extLst>
          </p:cNvPr>
          <p:cNvGrpSpPr/>
          <p:nvPr/>
        </p:nvGrpSpPr>
        <p:grpSpPr>
          <a:xfrm>
            <a:off x="2470246" y="2415653"/>
            <a:ext cx="6391698" cy="3875966"/>
            <a:chOff x="2470246" y="2415653"/>
            <a:chExt cx="6391698" cy="3875966"/>
          </a:xfrm>
        </p:grpSpPr>
        <p:cxnSp>
          <p:nvCxnSpPr>
            <p:cNvPr id="9" name="Straight Connector 8">
              <a:extLst>
                <a:ext uri="{FF2B5EF4-FFF2-40B4-BE49-F238E27FC236}">
                  <a16:creationId xmlns:a16="http://schemas.microsoft.com/office/drawing/2014/main" id="{FA8160B5-15C7-4EB7-B069-29E68BE3DE92}"/>
                </a:ext>
              </a:extLst>
            </p:cNvPr>
            <p:cNvCxnSpPr/>
            <p:nvPr/>
          </p:nvCxnSpPr>
          <p:spPr>
            <a:xfrm>
              <a:off x="2470246" y="2415653"/>
              <a:ext cx="0" cy="3875966"/>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4">
              <a:extLst>
                <a:ext uri="{FF2B5EF4-FFF2-40B4-BE49-F238E27FC236}">
                  <a16:creationId xmlns:a16="http://schemas.microsoft.com/office/drawing/2014/main" id="{5FF7AE82-2FB0-476E-83C7-DB2694371F90}"/>
                </a:ext>
              </a:extLst>
            </p:cNvPr>
            <p:cNvSpPr>
              <a:spLocks noChangeArrowheads="1"/>
            </p:cNvSpPr>
            <p:nvPr/>
          </p:nvSpPr>
          <p:spPr bwMode="auto">
            <a:xfrm>
              <a:off x="2711354" y="2497541"/>
              <a:ext cx="6150590" cy="3447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006699"/>
                  </a:solidFill>
                  <a:effectLst/>
                  <a:latin typeface="+mn-lt"/>
                </a:rPr>
                <a:t>import</a:t>
              </a:r>
              <a:r>
                <a:rPr kumimoji="0" lang="en-US" altLang="en-US" sz="2800" b="0" i="0" u="none" strike="noStrike" cap="none" normalizeH="0" baseline="0" dirty="0">
                  <a:ln>
                    <a:noFill/>
                  </a:ln>
                  <a:solidFill>
                    <a:srgbClr val="FFFFFF"/>
                  </a:solidFill>
                  <a:effectLst/>
                  <a:latin typeface="+mn-lt"/>
                </a:rPr>
                <a:t> </a:t>
              </a:r>
              <a:r>
                <a:rPr kumimoji="0" lang="en-US" altLang="en-US" sz="2800" b="0" i="0" u="none" strike="noStrike" cap="none" normalizeH="0" baseline="0" dirty="0">
                  <a:ln>
                    <a:noFill/>
                  </a:ln>
                  <a:solidFill>
                    <a:srgbClr val="000000"/>
                  </a:solidFill>
                  <a:effectLst/>
                  <a:latin typeface="+mn-lt"/>
                </a:rPr>
                <a:t>re</a:t>
              </a:r>
              <a:endParaRPr kumimoji="0" lang="en-US" altLang="en-US" sz="2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FFFFFF"/>
                  </a:solidFill>
                  <a:effectLst/>
                  <a:latin typeface="+mn-lt"/>
                </a:rPr>
                <a:t> </a:t>
              </a:r>
              <a:endParaRPr kumimoji="0" lang="en-US" altLang="en-US" sz="2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FF1493"/>
                  </a:solidFill>
                  <a:effectLst/>
                  <a:latin typeface="+mn-lt"/>
                </a:rPr>
                <a:t>Str</a:t>
              </a:r>
              <a:r>
                <a:rPr kumimoji="0" lang="en-US" altLang="en-US" sz="2800" b="0" i="0" u="none" strike="noStrike" cap="none" normalizeH="0" baseline="0" dirty="0">
                  <a:ln>
                    <a:noFill/>
                  </a:ln>
                  <a:solidFill>
                    <a:srgbClr val="FFFFFF"/>
                  </a:solidFill>
                  <a:effectLst/>
                  <a:latin typeface="+mn-lt"/>
                </a:rPr>
                <a:t> </a:t>
              </a:r>
              <a:r>
                <a:rPr kumimoji="0" lang="en-US" altLang="en-US" sz="2800" b="1" i="0" u="none" strike="noStrike" cap="none" normalizeH="0" baseline="0" dirty="0">
                  <a:ln>
                    <a:noFill/>
                  </a:ln>
                  <a:solidFill>
                    <a:srgbClr val="006699"/>
                  </a:solidFill>
                  <a:effectLst/>
                  <a:latin typeface="+mn-lt"/>
                </a:rPr>
                <a:t>=</a:t>
              </a:r>
              <a:r>
                <a:rPr kumimoji="0" lang="en-US" altLang="en-US" sz="2800" b="0" i="0" u="none" strike="noStrike" cap="none" normalizeH="0" baseline="0" dirty="0">
                  <a:ln>
                    <a:noFill/>
                  </a:ln>
                  <a:solidFill>
                    <a:srgbClr val="FFFFFF"/>
                  </a:solidFill>
                  <a:effectLst/>
                  <a:latin typeface="+mn-lt"/>
                </a:rPr>
                <a:t> </a:t>
              </a:r>
              <a:r>
                <a:rPr kumimoji="0" lang="en-US" altLang="en-US" sz="2800" b="0" i="0" u="none" strike="noStrike" cap="none" normalizeH="0" baseline="0" dirty="0">
                  <a:ln>
                    <a:noFill/>
                  </a:ln>
                  <a:solidFill>
                    <a:srgbClr val="0000FF"/>
                  </a:solidFill>
                  <a:effectLst/>
                  <a:latin typeface="+mn-lt"/>
                </a:rPr>
                <a:t>"Sat, hat, mat, pat"</a:t>
              </a:r>
              <a:endParaRPr kumimoji="0" lang="en-US" altLang="en-US" sz="2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FFFFFF"/>
                  </a:solidFill>
                  <a:effectLst/>
                  <a:latin typeface="+mn-lt"/>
                </a:rPr>
                <a:t> </a:t>
              </a:r>
              <a:endParaRPr kumimoji="0" lang="en-US" altLang="en-US" sz="2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err="1">
                  <a:ln>
                    <a:noFill/>
                  </a:ln>
                  <a:solidFill>
                    <a:srgbClr val="000000"/>
                  </a:solidFill>
                  <a:effectLst/>
                  <a:latin typeface="+mn-lt"/>
                </a:rPr>
                <a:t>allStr</a:t>
              </a:r>
              <a:r>
                <a:rPr kumimoji="0" lang="en-US" altLang="en-US" sz="2800" b="0" i="0" u="none" strike="noStrike" cap="none" normalizeH="0" baseline="0" dirty="0">
                  <a:ln>
                    <a:noFill/>
                  </a:ln>
                  <a:solidFill>
                    <a:srgbClr val="000000"/>
                  </a:solidFill>
                  <a:effectLst/>
                  <a:latin typeface="+mn-lt"/>
                </a:rPr>
                <a:t> </a:t>
              </a:r>
              <a:r>
                <a:rPr kumimoji="0" lang="en-US" altLang="en-US" sz="2800" b="1" i="0" u="none" strike="noStrike" cap="none" normalizeH="0" baseline="0" dirty="0">
                  <a:ln>
                    <a:noFill/>
                  </a:ln>
                  <a:solidFill>
                    <a:srgbClr val="006699"/>
                  </a:solidFill>
                  <a:effectLst/>
                  <a:latin typeface="+mn-lt"/>
                </a:rPr>
                <a:t>=</a:t>
              </a:r>
              <a:r>
                <a:rPr kumimoji="0" lang="en-US" altLang="en-US" sz="2800" b="0" i="0" u="none" strike="noStrike" cap="none" normalizeH="0" baseline="0" dirty="0">
                  <a:ln>
                    <a:noFill/>
                  </a:ln>
                  <a:solidFill>
                    <a:srgbClr val="FFFFFF"/>
                  </a:solidFill>
                  <a:effectLst/>
                  <a:latin typeface="+mn-lt"/>
                </a:rPr>
                <a:t> </a:t>
              </a:r>
              <a:r>
                <a:rPr kumimoji="0" lang="en-US" altLang="en-US" sz="2800" b="0" i="0" u="none" strike="noStrike" cap="none" normalizeH="0" baseline="0" dirty="0" err="1">
                  <a:ln>
                    <a:noFill/>
                  </a:ln>
                  <a:solidFill>
                    <a:srgbClr val="000000"/>
                  </a:solidFill>
                  <a:effectLst/>
                  <a:latin typeface="+mn-lt"/>
                </a:rPr>
                <a:t>re.findall</a:t>
              </a:r>
              <a:r>
                <a:rPr kumimoji="0" lang="en-US" altLang="en-US" sz="2800" b="0" i="0" u="none" strike="noStrike" cap="none" normalizeH="0" baseline="0" dirty="0">
                  <a:ln>
                    <a:noFill/>
                  </a:ln>
                  <a:solidFill>
                    <a:srgbClr val="000000"/>
                  </a:solidFill>
                  <a:effectLst/>
                  <a:latin typeface="+mn-lt"/>
                </a:rPr>
                <a:t>(</a:t>
              </a:r>
              <a:r>
                <a:rPr kumimoji="0" lang="en-US" altLang="en-US" sz="2800" b="0" i="0" u="none" strike="noStrike" cap="none" normalizeH="0" baseline="0" dirty="0">
                  <a:ln>
                    <a:noFill/>
                  </a:ln>
                  <a:solidFill>
                    <a:srgbClr val="0000FF"/>
                  </a:solidFill>
                  <a:effectLst/>
                  <a:latin typeface="+mn-lt"/>
                </a:rPr>
                <a:t>"[</a:t>
              </a:r>
              <a:r>
                <a:rPr kumimoji="0" lang="en-US" altLang="en-US" sz="2800" b="0" i="0" u="none" strike="noStrike" cap="none" normalizeH="0" baseline="0" dirty="0" err="1">
                  <a:ln>
                    <a:noFill/>
                  </a:ln>
                  <a:solidFill>
                    <a:srgbClr val="0000FF"/>
                  </a:solidFill>
                  <a:effectLst/>
                  <a:latin typeface="+mn-lt"/>
                </a:rPr>
                <a:t>shmp</a:t>
              </a:r>
              <a:r>
                <a:rPr kumimoji="0" lang="en-US" altLang="en-US" sz="2800" b="0" i="0" u="none" strike="noStrike" cap="none" normalizeH="0" baseline="0" dirty="0">
                  <a:ln>
                    <a:noFill/>
                  </a:ln>
                  <a:solidFill>
                    <a:srgbClr val="0000FF"/>
                  </a:solidFill>
                  <a:effectLst/>
                  <a:latin typeface="+mn-lt"/>
                </a:rPr>
                <a:t>]at"</a:t>
              </a:r>
              <a:r>
                <a:rPr kumimoji="0" lang="en-US" altLang="en-US" sz="2800" b="0" i="0" u="none" strike="noStrike" cap="none" normalizeH="0" baseline="0" dirty="0">
                  <a:ln>
                    <a:noFill/>
                  </a:ln>
                  <a:solidFill>
                    <a:srgbClr val="000000"/>
                  </a:solidFill>
                  <a:effectLst/>
                  <a:latin typeface="+mn-lt"/>
                </a:rPr>
                <a:t>, </a:t>
              </a:r>
              <a:r>
                <a:rPr kumimoji="0" lang="en-US" altLang="en-US" sz="2800" b="0" i="0" u="none" strike="noStrike" cap="none" normalizeH="0" baseline="0" dirty="0">
                  <a:ln>
                    <a:noFill/>
                  </a:ln>
                  <a:solidFill>
                    <a:srgbClr val="FF1493"/>
                  </a:solidFill>
                  <a:effectLst/>
                  <a:latin typeface="+mn-lt"/>
                </a:rPr>
                <a:t>Str</a:t>
              </a:r>
              <a:r>
                <a:rPr kumimoji="0" lang="en-US" altLang="en-US" sz="2800" b="0" i="0" u="none" strike="noStrike" cap="none" normalizeH="0" baseline="0" dirty="0">
                  <a:ln>
                    <a:noFill/>
                  </a:ln>
                  <a:solidFill>
                    <a:srgbClr val="000000"/>
                  </a:solidFill>
                  <a:effectLst/>
                  <a:latin typeface="+mn-lt"/>
                </a:rPr>
                <a:t>)</a:t>
              </a:r>
              <a:endParaRPr kumimoji="0" lang="en-US" altLang="en-US" sz="2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FFFFFF"/>
                  </a:solidFill>
                  <a:effectLst/>
                  <a:latin typeface="+mn-lt"/>
                </a:rPr>
                <a:t> </a:t>
              </a:r>
              <a:endParaRPr kumimoji="0" lang="en-US" altLang="en-US" sz="2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006699"/>
                  </a:solidFill>
                  <a:effectLst/>
                  <a:latin typeface="+mn-lt"/>
                </a:rPr>
                <a:t>for</a:t>
              </a:r>
              <a:r>
                <a:rPr kumimoji="0" lang="en-US" altLang="en-US" sz="2800" b="0" i="0" u="none" strike="noStrike" cap="none" normalizeH="0" baseline="0" dirty="0">
                  <a:ln>
                    <a:noFill/>
                  </a:ln>
                  <a:solidFill>
                    <a:srgbClr val="FFFFFF"/>
                  </a:solidFill>
                  <a:effectLst/>
                  <a:latin typeface="+mn-lt"/>
                </a:rPr>
                <a:t> </a:t>
              </a:r>
              <a:r>
                <a:rPr kumimoji="0" lang="en-US" altLang="en-US" sz="2800" b="0" i="0" u="none" strike="noStrike" cap="none" normalizeH="0" baseline="0" dirty="0" err="1">
                  <a:ln>
                    <a:noFill/>
                  </a:ln>
                  <a:solidFill>
                    <a:srgbClr val="000000"/>
                  </a:solidFill>
                  <a:effectLst/>
                  <a:latin typeface="+mn-lt"/>
                </a:rPr>
                <a:t>i</a:t>
              </a:r>
              <a:r>
                <a:rPr kumimoji="0" lang="en-US" altLang="en-US" sz="2800" b="0" i="0" u="none" strike="noStrike" cap="none" normalizeH="0" baseline="0" dirty="0">
                  <a:ln>
                    <a:noFill/>
                  </a:ln>
                  <a:solidFill>
                    <a:srgbClr val="000000"/>
                  </a:solidFill>
                  <a:effectLst/>
                  <a:latin typeface="+mn-lt"/>
                </a:rPr>
                <a:t> </a:t>
              </a:r>
              <a:r>
                <a:rPr kumimoji="0" lang="en-US" altLang="en-US" sz="2800" b="1" i="0" u="none" strike="noStrike" cap="none" normalizeH="0" baseline="0" dirty="0">
                  <a:ln>
                    <a:noFill/>
                  </a:ln>
                  <a:solidFill>
                    <a:srgbClr val="006699"/>
                  </a:solidFill>
                  <a:effectLst/>
                  <a:latin typeface="+mn-lt"/>
                </a:rPr>
                <a:t>in</a:t>
              </a:r>
              <a:r>
                <a:rPr kumimoji="0" lang="en-US" altLang="en-US" sz="2800" b="0" i="0" u="none" strike="noStrike" cap="none" normalizeH="0" baseline="0" dirty="0">
                  <a:ln>
                    <a:noFill/>
                  </a:ln>
                  <a:solidFill>
                    <a:srgbClr val="FFFFFF"/>
                  </a:solidFill>
                  <a:effectLst/>
                  <a:latin typeface="+mn-lt"/>
                </a:rPr>
                <a:t> </a:t>
              </a:r>
              <a:r>
                <a:rPr kumimoji="0" lang="en-US" altLang="en-US" sz="2800" b="0" i="0" u="none" strike="noStrike" cap="none" normalizeH="0" baseline="0" dirty="0" err="1">
                  <a:ln>
                    <a:noFill/>
                  </a:ln>
                  <a:solidFill>
                    <a:srgbClr val="000000"/>
                  </a:solidFill>
                  <a:effectLst/>
                  <a:latin typeface="+mn-lt"/>
                </a:rPr>
                <a:t>allStr</a:t>
              </a:r>
              <a:r>
                <a:rPr kumimoji="0" lang="en-US" altLang="en-US" sz="2800" b="0" i="0" u="none" strike="noStrike" cap="none" normalizeH="0" baseline="0" dirty="0">
                  <a:ln>
                    <a:noFill/>
                  </a:ln>
                  <a:solidFill>
                    <a:srgbClr val="000000"/>
                  </a:solidFill>
                  <a:effectLst/>
                  <a:latin typeface="+mn-lt"/>
                </a:rPr>
                <a:t>:</a:t>
              </a:r>
              <a:endParaRPr kumimoji="0" lang="en-US" altLang="en-US" sz="2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E83E8C"/>
                  </a:solidFill>
                  <a:effectLst/>
                  <a:latin typeface="+mn-lt"/>
                </a:rPr>
                <a:t>    </a:t>
              </a:r>
              <a:r>
                <a:rPr kumimoji="0" lang="en-US" altLang="en-US" sz="2800" b="0" i="0" u="none" strike="noStrike" cap="none" normalizeH="0" baseline="0" dirty="0">
                  <a:ln>
                    <a:noFill/>
                  </a:ln>
                  <a:solidFill>
                    <a:srgbClr val="FF1493"/>
                  </a:solidFill>
                  <a:effectLst/>
                  <a:latin typeface="+mn-lt"/>
                </a:rPr>
                <a:t>print</a:t>
              </a:r>
              <a:r>
                <a:rPr kumimoji="0" lang="en-US" altLang="en-US" sz="2800" b="0" i="0" u="none" strike="noStrike" cap="none" normalizeH="0" baseline="0" dirty="0">
                  <a:ln>
                    <a:noFill/>
                  </a:ln>
                  <a:solidFill>
                    <a:srgbClr val="000000"/>
                  </a:solidFill>
                  <a:effectLst/>
                  <a:latin typeface="+mn-lt"/>
                </a:rPr>
                <a:t>(</a:t>
              </a:r>
              <a:r>
                <a:rPr kumimoji="0" lang="en-US" altLang="en-US" sz="2800" b="0" i="0" u="none" strike="noStrike" cap="none" normalizeH="0" baseline="0" dirty="0" err="1">
                  <a:ln>
                    <a:noFill/>
                  </a:ln>
                  <a:solidFill>
                    <a:srgbClr val="000000"/>
                  </a:solidFill>
                  <a:effectLst/>
                  <a:latin typeface="+mn-lt"/>
                </a:rPr>
                <a:t>i</a:t>
              </a:r>
              <a:r>
                <a:rPr kumimoji="0" lang="en-US" altLang="en-US" sz="2800" b="0" i="0" u="none" strike="noStrike" cap="none" normalizeH="0" baseline="0" dirty="0">
                  <a:ln>
                    <a:noFill/>
                  </a:ln>
                  <a:solidFill>
                    <a:srgbClr val="000000"/>
                  </a:solidFill>
                  <a:effectLst/>
                  <a:latin typeface="+mn-lt"/>
                </a:rPr>
                <a:t>)</a:t>
              </a:r>
              <a:endParaRPr kumimoji="0" lang="en-US" altLang="en-US" sz="2800" b="0" i="0" u="none" strike="noStrike" cap="none" normalizeH="0" baseline="0" dirty="0">
                <a:ln>
                  <a:noFill/>
                </a:ln>
                <a:solidFill>
                  <a:schemeClr val="tx1"/>
                </a:solidFill>
                <a:effectLst/>
                <a:latin typeface="+mn-lt"/>
              </a:endParaRPr>
            </a:p>
          </p:txBody>
        </p:sp>
      </p:grpSp>
    </p:spTree>
    <p:extLst>
      <p:ext uri="{BB962C8B-B14F-4D97-AF65-F5344CB8AC3E}">
        <p14:creationId xmlns:p14="http://schemas.microsoft.com/office/powerpoint/2010/main" val="500297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2000">
              <a:srgbClr val="E4F4FF"/>
            </a:gs>
            <a:gs pos="69000">
              <a:schemeClr val="bg2">
                <a:shade val="96000"/>
                <a:satMod val="120000"/>
                <a:lumMod val="85000"/>
                <a:alpha val="48000"/>
              </a:schemeClr>
            </a:gs>
          </a:gsLst>
          <a:lin ang="2700000" scaled="1"/>
          <a:tileRect/>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873BE40-0A09-45FF-AA8D-ECB73181CA00}"/>
              </a:ext>
            </a:extLst>
          </p:cNvPr>
          <p:cNvGrpSpPr/>
          <p:nvPr/>
        </p:nvGrpSpPr>
        <p:grpSpPr>
          <a:xfrm>
            <a:off x="39756" y="155849"/>
            <a:ext cx="12099235" cy="864975"/>
            <a:chOff x="39756" y="155849"/>
            <a:chExt cx="12099235" cy="864975"/>
          </a:xfrm>
        </p:grpSpPr>
        <p:sp>
          <p:nvSpPr>
            <p:cNvPr id="2" name="TextBox 1">
              <a:extLst>
                <a:ext uri="{FF2B5EF4-FFF2-40B4-BE49-F238E27FC236}">
                  <a16:creationId xmlns:a16="http://schemas.microsoft.com/office/drawing/2014/main" id="{77FD1CDC-E0FA-43A0-A9E1-F8DC87469BE6}"/>
                </a:ext>
              </a:extLst>
            </p:cNvPr>
            <p:cNvSpPr txBox="1"/>
            <p:nvPr/>
          </p:nvSpPr>
          <p:spPr>
            <a:xfrm>
              <a:off x="423673" y="155849"/>
              <a:ext cx="9846365" cy="707886"/>
            </a:xfrm>
            <a:prstGeom prst="rect">
              <a:avLst/>
            </a:prstGeom>
            <a:noFill/>
          </p:spPr>
          <p:txBody>
            <a:bodyPr wrap="square" rtlCol="0">
              <a:spAutoFit/>
            </a:bodyPr>
            <a:lstStyle/>
            <a:p>
              <a:r>
                <a:rPr lang="en-US" sz="4000" dirty="0">
                  <a:solidFill>
                    <a:srgbClr val="032293"/>
                  </a:solidFill>
                  <a:latin typeface="Adobe Gothic Std B" panose="020B0800000000000000" pitchFamily="34" charset="-128"/>
                  <a:ea typeface="Adobe Gothic Std B" panose="020B0800000000000000" pitchFamily="34" charset="-128"/>
                </a:rPr>
                <a:t>Regular Expression Operations</a:t>
              </a:r>
            </a:p>
          </p:txBody>
        </p:sp>
        <p:cxnSp>
          <p:nvCxnSpPr>
            <p:cNvPr id="4" name="Straight Connector 3">
              <a:extLst>
                <a:ext uri="{FF2B5EF4-FFF2-40B4-BE49-F238E27FC236}">
                  <a16:creationId xmlns:a16="http://schemas.microsoft.com/office/drawing/2014/main" id="{5A538764-073C-4B64-8957-71A9D7C69A1E}"/>
                </a:ext>
              </a:extLst>
            </p:cNvPr>
            <p:cNvCxnSpPr>
              <a:cxnSpLocks/>
            </p:cNvCxnSpPr>
            <p:nvPr/>
          </p:nvCxnSpPr>
          <p:spPr>
            <a:xfrm>
              <a:off x="39756" y="1020824"/>
              <a:ext cx="12099235" cy="0"/>
            </a:xfrm>
            <a:prstGeom prst="line">
              <a:avLst/>
            </a:prstGeom>
            <a:ln w="57150" cap="rnd"/>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D503C742-521B-44A2-9C8C-19885ACB8DD9}"/>
              </a:ext>
            </a:extLst>
          </p:cNvPr>
          <p:cNvGrpSpPr/>
          <p:nvPr/>
        </p:nvGrpSpPr>
        <p:grpSpPr>
          <a:xfrm>
            <a:off x="4643995" y="1018066"/>
            <a:ext cx="2142698" cy="3303218"/>
            <a:chOff x="4643995" y="1018066"/>
            <a:chExt cx="2142698" cy="3303218"/>
          </a:xfrm>
        </p:grpSpPr>
        <p:sp>
          <p:nvSpPr>
            <p:cNvPr id="7" name="TextBox 6">
              <a:extLst>
                <a:ext uri="{FF2B5EF4-FFF2-40B4-BE49-F238E27FC236}">
                  <a16:creationId xmlns:a16="http://schemas.microsoft.com/office/drawing/2014/main" id="{FF6A5E8B-431F-4641-9B55-D6E04DE73569}"/>
                </a:ext>
              </a:extLst>
            </p:cNvPr>
            <p:cNvSpPr txBox="1"/>
            <p:nvPr/>
          </p:nvSpPr>
          <p:spPr>
            <a:xfrm>
              <a:off x="4643995" y="1018066"/>
              <a:ext cx="2142698" cy="707886"/>
            </a:xfrm>
            <a:prstGeom prst="rect">
              <a:avLst/>
            </a:prstGeom>
            <a:noFill/>
          </p:spPr>
          <p:txBody>
            <a:bodyPr wrap="square" rtlCol="0">
              <a:spAutoFit/>
            </a:bodyPr>
            <a:lstStyle/>
            <a:p>
              <a:pPr algn="ctr"/>
              <a:r>
                <a:rPr lang="en-US" sz="4000" b="1" u="sng" dirty="0">
                  <a:solidFill>
                    <a:schemeClr val="accent1"/>
                  </a:solidFill>
                </a:rPr>
                <a:t>Output:</a:t>
              </a:r>
            </a:p>
          </p:txBody>
        </p:sp>
        <p:sp>
          <p:nvSpPr>
            <p:cNvPr id="8" name="Arrow: Down 7">
              <a:extLst>
                <a:ext uri="{FF2B5EF4-FFF2-40B4-BE49-F238E27FC236}">
                  <a16:creationId xmlns:a16="http://schemas.microsoft.com/office/drawing/2014/main" id="{D1F03974-6167-458B-945D-A527DE002B90}"/>
                </a:ext>
              </a:extLst>
            </p:cNvPr>
            <p:cNvSpPr/>
            <p:nvPr/>
          </p:nvSpPr>
          <p:spPr>
            <a:xfrm>
              <a:off x="5346855" y="1809219"/>
              <a:ext cx="736979" cy="905304"/>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3">
              <a:extLst>
                <a:ext uri="{FF2B5EF4-FFF2-40B4-BE49-F238E27FC236}">
                  <a16:creationId xmlns:a16="http://schemas.microsoft.com/office/drawing/2014/main" id="{F82FE1B2-08A6-46DF-9D3E-658A84E81D18}"/>
                </a:ext>
              </a:extLst>
            </p:cNvPr>
            <p:cNvSpPr>
              <a:spLocks noChangeArrowheads="1"/>
            </p:cNvSpPr>
            <p:nvPr/>
          </p:nvSpPr>
          <p:spPr bwMode="auto">
            <a:xfrm flipH="1">
              <a:off x="5190698" y="2797790"/>
              <a:ext cx="1049292" cy="1523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effectLst/>
                </a:rPr>
                <a:t>hat mat pat </a:t>
              </a:r>
            </a:p>
          </p:txBody>
        </p:sp>
      </p:grpSp>
      <p:sp>
        <p:nvSpPr>
          <p:cNvPr id="9" name="Rectangle 8">
            <a:extLst>
              <a:ext uri="{FF2B5EF4-FFF2-40B4-BE49-F238E27FC236}">
                <a16:creationId xmlns:a16="http://schemas.microsoft.com/office/drawing/2014/main" id="{606407FE-C8C5-409E-8885-FA69BA337AA8}"/>
              </a:ext>
            </a:extLst>
          </p:cNvPr>
          <p:cNvSpPr/>
          <p:nvPr/>
        </p:nvSpPr>
        <p:spPr>
          <a:xfrm>
            <a:off x="918949" y="4531884"/>
            <a:ext cx="11009194" cy="1384995"/>
          </a:xfrm>
          <a:prstGeom prst="rect">
            <a:avLst/>
          </a:prstGeom>
        </p:spPr>
        <p:txBody>
          <a:bodyPr wrap="square">
            <a:spAutoFit/>
          </a:bodyPr>
          <a:lstStyle/>
          <a:p>
            <a:pPr marL="457200" indent="-457200">
              <a:buFont typeface="Wingdings" panose="05000000000000000000" pitchFamily="2" charset="2"/>
              <a:buChar char="ü"/>
            </a:pPr>
            <a:r>
              <a:rPr lang="en-US" sz="2800" dirty="0"/>
              <a:t>Do note that they are all case sensitive. Regular expressions have amazing readability. Once you get to know the basics, you can start working on them in full swing and it’s pretty much easy, right?</a:t>
            </a:r>
          </a:p>
        </p:txBody>
      </p:sp>
    </p:spTree>
    <p:extLst>
      <p:ext uri="{BB962C8B-B14F-4D97-AF65-F5344CB8AC3E}">
        <p14:creationId xmlns:p14="http://schemas.microsoft.com/office/powerpoint/2010/main" val="28008946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7000"/>
              </a:schemeClr>
            </a:gs>
            <a:gs pos="48000">
              <a:schemeClr val="accent1">
                <a:lumMod val="97000"/>
                <a:lumOff val="3000"/>
              </a:schemeClr>
            </a:gs>
            <a:gs pos="100000">
              <a:schemeClr val="accent1">
                <a:lumMod val="60000"/>
                <a:lumOff val="40000"/>
              </a:schemeClr>
            </a:gs>
          </a:gsLst>
          <a:lin ang="13500000" scaled="1"/>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DDEE94-7682-464E-9AE8-7E045185FD86}"/>
              </a:ext>
            </a:extLst>
          </p:cNvPr>
          <p:cNvSpPr/>
          <p:nvPr/>
        </p:nvSpPr>
        <p:spPr>
          <a:xfrm>
            <a:off x="987190" y="2644170"/>
            <a:ext cx="10217620" cy="923330"/>
          </a:xfrm>
          <a:prstGeom prst="rect">
            <a:avLst/>
          </a:prstGeom>
        </p:spPr>
        <p:txBody>
          <a:bodyPr wrap="square">
            <a:spAutoFit/>
          </a:bodyPr>
          <a:lstStyle/>
          <a:p>
            <a:pPr algn="ctr"/>
            <a:r>
              <a:rPr lang="en-US" sz="5400" b="1" dirty="0">
                <a:solidFill>
                  <a:schemeClr val="bg1"/>
                </a:solidFill>
              </a:rPr>
              <a:t>Why we use Regular Expressions? </a:t>
            </a:r>
            <a:endParaRPr lang="en-US" sz="5400" b="0" i="0" dirty="0">
              <a:solidFill>
                <a:schemeClr val="bg1"/>
              </a:solidFill>
              <a:effectLst/>
            </a:endParaRPr>
          </a:p>
        </p:txBody>
      </p:sp>
    </p:spTree>
    <p:extLst>
      <p:ext uri="{BB962C8B-B14F-4D97-AF65-F5344CB8AC3E}">
        <p14:creationId xmlns:p14="http://schemas.microsoft.com/office/powerpoint/2010/main" val="27662533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2000">
              <a:srgbClr val="E4F4FF"/>
            </a:gs>
            <a:gs pos="69000">
              <a:schemeClr val="bg2">
                <a:shade val="96000"/>
                <a:satMod val="120000"/>
                <a:lumMod val="85000"/>
                <a:alpha val="48000"/>
              </a:schemeClr>
            </a:gs>
          </a:gsLst>
          <a:lin ang="2700000" scaled="1"/>
          <a:tileRect/>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873BE40-0A09-45FF-AA8D-ECB73181CA00}"/>
              </a:ext>
            </a:extLst>
          </p:cNvPr>
          <p:cNvGrpSpPr/>
          <p:nvPr/>
        </p:nvGrpSpPr>
        <p:grpSpPr>
          <a:xfrm>
            <a:off x="39756" y="155849"/>
            <a:ext cx="12099235" cy="864975"/>
            <a:chOff x="39756" y="155849"/>
            <a:chExt cx="12099235" cy="864975"/>
          </a:xfrm>
        </p:grpSpPr>
        <p:sp>
          <p:nvSpPr>
            <p:cNvPr id="2" name="TextBox 1">
              <a:extLst>
                <a:ext uri="{FF2B5EF4-FFF2-40B4-BE49-F238E27FC236}">
                  <a16:creationId xmlns:a16="http://schemas.microsoft.com/office/drawing/2014/main" id="{77FD1CDC-E0FA-43A0-A9E1-F8DC87469BE6}"/>
                </a:ext>
              </a:extLst>
            </p:cNvPr>
            <p:cNvSpPr txBox="1"/>
            <p:nvPr/>
          </p:nvSpPr>
          <p:spPr>
            <a:xfrm>
              <a:off x="423673" y="155849"/>
              <a:ext cx="9846365" cy="707886"/>
            </a:xfrm>
            <a:prstGeom prst="rect">
              <a:avLst/>
            </a:prstGeom>
            <a:noFill/>
          </p:spPr>
          <p:txBody>
            <a:bodyPr wrap="square" rtlCol="0">
              <a:spAutoFit/>
            </a:bodyPr>
            <a:lstStyle/>
            <a:p>
              <a:r>
                <a:rPr lang="en-US" sz="4000" dirty="0">
                  <a:solidFill>
                    <a:srgbClr val="032293"/>
                  </a:solidFill>
                  <a:latin typeface="Adobe Gothic Std B" panose="020B0800000000000000" pitchFamily="34" charset="-128"/>
                  <a:ea typeface="Adobe Gothic Std B" panose="020B0800000000000000" pitchFamily="34" charset="-128"/>
                </a:rPr>
                <a:t>Regular Expression Operations</a:t>
              </a:r>
            </a:p>
          </p:txBody>
        </p:sp>
        <p:cxnSp>
          <p:nvCxnSpPr>
            <p:cNvPr id="4" name="Straight Connector 3">
              <a:extLst>
                <a:ext uri="{FF2B5EF4-FFF2-40B4-BE49-F238E27FC236}">
                  <a16:creationId xmlns:a16="http://schemas.microsoft.com/office/drawing/2014/main" id="{5A538764-073C-4B64-8957-71A9D7C69A1E}"/>
                </a:ext>
              </a:extLst>
            </p:cNvPr>
            <p:cNvCxnSpPr>
              <a:cxnSpLocks/>
            </p:cNvCxnSpPr>
            <p:nvPr/>
          </p:nvCxnSpPr>
          <p:spPr>
            <a:xfrm>
              <a:off x="39756" y="1020824"/>
              <a:ext cx="12099235" cy="0"/>
            </a:xfrm>
            <a:prstGeom prst="line">
              <a:avLst/>
            </a:prstGeom>
            <a:ln w="57150" cap="rnd"/>
          </p:spPr>
          <p:style>
            <a:lnRef idx="1">
              <a:schemeClr val="accent1"/>
            </a:lnRef>
            <a:fillRef idx="0">
              <a:schemeClr val="accent1"/>
            </a:fillRef>
            <a:effectRef idx="0">
              <a:schemeClr val="accent1"/>
            </a:effectRef>
            <a:fontRef idx="minor">
              <a:schemeClr val="tx1"/>
            </a:fontRef>
          </p:style>
        </p:cxnSp>
      </p:grpSp>
      <p:graphicFrame>
        <p:nvGraphicFramePr>
          <p:cNvPr id="6" name="Diagram 5">
            <a:extLst>
              <a:ext uri="{FF2B5EF4-FFF2-40B4-BE49-F238E27FC236}">
                <a16:creationId xmlns:a16="http://schemas.microsoft.com/office/drawing/2014/main" id="{C2D73947-75E7-4788-B4C7-9D0A2410C033}"/>
              </a:ext>
            </a:extLst>
          </p:cNvPr>
          <p:cNvGraphicFramePr/>
          <p:nvPr>
            <p:extLst>
              <p:ext uri="{D42A27DB-BD31-4B8C-83A1-F6EECF244321}">
                <p14:modId xmlns:p14="http://schemas.microsoft.com/office/powerpoint/2010/main" val="3935141008"/>
              </p:ext>
            </p:extLst>
          </p:nvPr>
        </p:nvGraphicFramePr>
        <p:xfrm>
          <a:off x="659313" y="1347551"/>
          <a:ext cx="10873374" cy="1409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E8608E67-3B73-42FF-8C3F-F164151E5E91}"/>
              </a:ext>
            </a:extLst>
          </p:cNvPr>
          <p:cNvSpPr/>
          <p:nvPr/>
        </p:nvSpPr>
        <p:spPr>
          <a:xfrm>
            <a:off x="918620" y="3070350"/>
            <a:ext cx="10873374" cy="2062103"/>
          </a:xfrm>
          <a:prstGeom prst="rect">
            <a:avLst/>
          </a:prstGeom>
        </p:spPr>
        <p:txBody>
          <a:bodyPr wrap="square">
            <a:spAutoFit/>
          </a:bodyPr>
          <a:lstStyle/>
          <a:p>
            <a:pPr marL="285750" indent="-285750">
              <a:buFont typeface="Wingdings" panose="05000000000000000000" pitchFamily="2" charset="2"/>
              <a:buChar char="q"/>
            </a:pPr>
            <a:r>
              <a:rPr lang="en-US" sz="3200" dirty="0">
                <a:solidFill>
                  <a:schemeClr val="tx1">
                    <a:lumMod val="95000"/>
                    <a:lumOff val="5000"/>
                  </a:schemeClr>
                </a:solidFill>
              </a:rPr>
              <a:t>We wish to output all the words whose first letter should start in between h and m and compulsorily followed by at. Checking out the following example we should realize the output we should get is hat and mat, correct?</a:t>
            </a:r>
          </a:p>
        </p:txBody>
      </p:sp>
    </p:spTree>
    <p:extLst>
      <p:ext uri="{BB962C8B-B14F-4D97-AF65-F5344CB8AC3E}">
        <p14:creationId xmlns:p14="http://schemas.microsoft.com/office/powerpoint/2010/main" val="11392229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2000">
              <a:srgbClr val="E4F4FF"/>
            </a:gs>
            <a:gs pos="69000">
              <a:schemeClr val="bg2">
                <a:shade val="96000"/>
                <a:satMod val="120000"/>
                <a:lumMod val="85000"/>
                <a:alpha val="48000"/>
              </a:schemeClr>
            </a:gs>
          </a:gsLst>
          <a:lin ang="2700000" scaled="1"/>
          <a:tileRect/>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873BE40-0A09-45FF-AA8D-ECB73181CA00}"/>
              </a:ext>
            </a:extLst>
          </p:cNvPr>
          <p:cNvGrpSpPr/>
          <p:nvPr/>
        </p:nvGrpSpPr>
        <p:grpSpPr>
          <a:xfrm>
            <a:off x="39756" y="155849"/>
            <a:ext cx="12099235" cy="864975"/>
            <a:chOff x="39756" y="155849"/>
            <a:chExt cx="12099235" cy="864975"/>
          </a:xfrm>
        </p:grpSpPr>
        <p:sp>
          <p:nvSpPr>
            <p:cNvPr id="2" name="TextBox 1">
              <a:extLst>
                <a:ext uri="{FF2B5EF4-FFF2-40B4-BE49-F238E27FC236}">
                  <a16:creationId xmlns:a16="http://schemas.microsoft.com/office/drawing/2014/main" id="{77FD1CDC-E0FA-43A0-A9E1-F8DC87469BE6}"/>
                </a:ext>
              </a:extLst>
            </p:cNvPr>
            <p:cNvSpPr txBox="1"/>
            <p:nvPr/>
          </p:nvSpPr>
          <p:spPr>
            <a:xfrm>
              <a:off x="423673" y="155849"/>
              <a:ext cx="9846365" cy="707886"/>
            </a:xfrm>
            <a:prstGeom prst="rect">
              <a:avLst/>
            </a:prstGeom>
            <a:noFill/>
          </p:spPr>
          <p:txBody>
            <a:bodyPr wrap="square" rtlCol="0">
              <a:spAutoFit/>
            </a:bodyPr>
            <a:lstStyle/>
            <a:p>
              <a:r>
                <a:rPr lang="en-US" sz="4000" dirty="0">
                  <a:solidFill>
                    <a:srgbClr val="032293"/>
                  </a:solidFill>
                  <a:latin typeface="Adobe Gothic Std B" panose="020B0800000000000000" pitchFamily="34" charset="-128"/>
                  <a:ea typeface="Adobe Gothic Std B" panose="020B0800000000000000" pitchFamily="34" charset="-128"/>
                </a:rPr>
                <a:t>Regular Expression Operations</a:t>
              </a:r>
            </a:p>
          </p:txBody>
        </p:sp>
        <p:cxnSp>
          <p:nvCxnSpPr>
            <p:cNvPr id="4" name="Straight Connector 3">
              <a:extLst>
                <a:ext uri="{FF2B5EF4-FFF2-40B4-BE49-F238E27FC236}">
                  <a16:creationId xmlns:a16="http://schemas.microsoft.com/office/drawing/2014/main" id="{5A538764-073C-4B64-8957-71A9D7C69A1E}"/>
                </a:ext>
              </a:extLst>
            </p:cNvPr>
            <p:cNvCxnSpPr>
              <a:cxnSpLocks/>
            </p:cNvCxnSpPr>
            <p:nvPr/>
          </p:nvCxnSpPr>
          <p:spPr>
            <a:xfrm>
              <a:off x="39756" y="1020824"/>
              <a:ext cx="12099235" cy="0"/>
            </a:xfrm>
            <a:prstGeom prst="line">
              <a:avLst/>
            </a:prstGeom>
            <a:ln w="57150" cap="rnd"/>
          </p:spPr>
          <p:style>
            <a:lnRef idx="1">
              <a:schemeClr val="accent1"/>
            </a:lnRef>
            <a:fillRef idx="0">
              <a:schemeClr val="accent1"/>
            </a:fillRef>
            <a:effectRef idx="0">
              <a:schemeClr val="accent1"/>
            </a:effectRef>
            <a:fontRef idx="minor">
              <a:schemeClr val="tx1"/>
            </a:fontRef>
          </p:style>
        </p:cxnSp>
      </p:grpSp>
      <p:graphicFrame>
        <p:nvGraphicFramePr>
          <p:cNvPr id="6" name="Diagram 5">
            <a:extLst>
              <a:ext uri="{FF2B5EF4-FFF2-40B4-BE49-F238E27FC236}">
                <a16:creationId xmlns:a16="http://schemas.microsoft.com/office/drawing/2014/main" id="{C2D73947-75E7-4788-B4C7-9D0A2410C033}"/>
              </a:ext>
            </a:extLst>
          </p:cNvPr>
          <p:cNvGraphicFramePr/>
          <p:nvPr/>
        </p:nvGraphicFramePr>
        <p:xfrm>
          <a:off x="659313" y="1347551"/>
          <a:ext cx="10873374" cy="1409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a:extLst>
              <a:ext uri="{FF2B5EF4-FFF2-40B4-BE49-F238E27FC236}">
                <a16:creationId xmlns:a16="http://schemas.microsoft.com/office/drawing/2014/main" id="{66B8AF25-D238-47B6-ADFC-F839788C267F}"/>
              </a:ext>
            </a:extLst>
          </p:cNvPr>
          <p:cNvGrpSpPr/>
          <p:nvPr/>
        </p:nvGrpSpPr>
        <p:grpSpPr>
          <a:xfrm>
            <a:off x="3098042" y="2660793"/>
            <a:ext cx="5909480" cy="3447098"/>
            <a:chOff x="3098042" y="2660793"/>
            <a:chExt cx="5909480" cy="3447098"/>
          </a:xfrm>
        </p:grpSpPr>
        <p:sp>
          <p:nvSpPr>
            <p:cNvPr id="7" name="Rectangle 2">
              <a:extLst>
                <a:ext uri="{FF2B5EF4-FFF2-40B4-BE49-F238E27FC236}">
                  <a16:creationId xmlns:a16="http://schemas.microsoft.com/office/drawing/2014/main" id="{980BDAFC-BF29-405C-B802-A2149853D566}"/>
                </a:ext>
              </a:extLst>
            </p:cNvPr>
            <p:cNvSpPr>
              <a:spLocks noChangeArrowheads="1"/>
            </p:cNvSpPr>
            <p:nvPr/>
          </p:nvSpPr>
          <p:spPr bwMode="auto">
            <a:xfrm>
              <a:off x="3402842" y="2660793"/>
              <a:ext cx="5604680" cy="3447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006699"/>
                  </a:solidFill>
                  <a:effectLst/>
                  <a:latin typeface="+mn-lt"/>
                </a:rPr>
                <a:t>import</a:t>
              </a:r>
              <a:r>
                <a:rPr kumimoji="0" lang="en-US" altLang="en-US" sz="2800" b="0" i="0" u="none" strike="noStrike" cap="none" normalizeH="0" baseline="0" dirty="0">
                  <a:ln>
                    <a:noFill/>
                  </a:ln>
                  <a:solidFill>
                    <a:srgbClr val="FFFFFF"/>
                  </a:solidFill>
                  <a:effectLst/>
                  <a:latin typeface="+mn-lt"/>
                </a:rPr>
                <a:t> </a:t>
              </a:r>
              <a:r>
                <a:rPr kumimoji="0" lang="en-US" altLang="en-US" sz="2800" b="0" i="0" u="none" strike="noStrike" cap="none" normalizeH="0" baseline="0" dirty="0">
                  <a:ln>
                    <a:noFill/>
                  </a:ln>
                  <a:solidFill>
                    <a:srgbClr val="000000"/>
                  </a:solidFill>
                  <a:effectLst/>
                  <a:latin typeface="+mn-lt"/>
                </a:rPr>
                <a:t>re</a:t>
              </a:r>
              <a:endParaRPr kumimoji="0" lang="en-US" altLang="en-US" sz="2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FFFFFF"/>
                  </a:solidFill>
                  <a:effectLst/>
                  <a:latin typeface="+mn-lt"/>
                </a:rPr>
                <a:t> </a:t>
              </a:r>
              <a:endParaRPr kumimoji="0" lang="en-US" altLang="en-US" sz="2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FF1493"/>
                  </a:solidFill>
                  <a:effectLst/>
                  <a:latin typeface="+mn-lt"/>
                </a:rPr>
                <a:t>Str</a:t>
              </a:r>
              <a:r>
                <a:rPr kumimoji="0" lang="en-US" altLang="en-US" sz="2800" b="0" i="0" u="none" strike="noStrike" cap="none" normalizeH="0" baseline="0" dirty="0">
                  <a:ln>
                    <a:noFill/>
                  </a:ln>
                  <a:solidFill>
                    <a:srgbClr val="FFFFFF"/>
                  </a:solidFill>
                  <a:effectLst/>
                  <a:latin typeface="+mn-lt"/>
                </a:rPr>
                <a:t> </a:t>
              </a:r>
              <a:r>
                <a:rPr kumimoji="0" lang="en-US" altLang="en-US" sz="2800" b="1" i="0" u="none" strike="noStrike" cap="none" normalizeH="0" baseline="0" dirty="0">
                  <a:ln>
                    <a:noFill/>
                  </a:ln>
                  <a:solidFill>
                    <a:srgbClr val="006699"/>
                  </a:solidFill>
                  <a:effectLst/>
                  <a:latin typeface="+mn-lt"/>
                </a:rPr>
                <a:t>=</a:t>
              </a:r>
              <a:r>
                <a:rPr kumimoji="0" lang="en-US" altLang="en-US" sz="2800" b="0" i="0" u="none" strike="noStrike" cap="none" normalizeH="0" baseline="0" dirty="0">
                  <a:ln>
                    <a:noFill/>
                  </a:ln>
                  <a:solidFill>
                    <a:srgbClr val="FFFFFF"/>
                  </a:solidFill>
                  <a:effectLst/>
                  <a:latin typeface="+mn-lt"/>
                </a:rPr>
                <a:t> </a:t>
              </a:r>
              <a:r>
                <a:rPr kumimoji="0" lang="en-US" altLang="en-US" sz="2800" b="0" i="0" u="none" strike="noStrike" cap="none" normalizeH="0" baseline="0" dirty="0">
                  <a:ln>
                    <a:noFill/>
                  </a:ln>
                  <a:solidFill>
                    <a:srgbClr val="0000FF"/>
                  </a:solidFill>
                  <a:effectLst/>
                  <a:latin typeface="+mn-lt"/>
                </a:rPr>
                <a:t>"sat, hat, mat, pat"</a:t>
              </a:r>
              <a:endParaRPr kumimoji="0" lang="en-US" altLang="en-US" sz="2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FFFFFF"/>
                  </a:solidFill>
                  <a:effectLst/>
                  <a:latin typeface="+mn-lt"/>
                </a:rPr>
                <a:t> </a:t>
              </a:r>
              <a:endParaRPr kumimoji="0" lang="en-US" altLang="en-US" sz="2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err="1">
                  <a:ln>
                    <a:noFill/>
                  </a:ln>
                  <a:solidFill>
                    <a:srgbClr val="000000"/>
                  </a:solidFill>
                  <a:effectLst/>
                  <a:latin typeface="+mn-lt"/>
                </a:rPr>
                <a:t>someStr</a:t>
              </a:r>
              <a:r>
                <a:rPr kumimoji="0" lang="en-US" altLang="en-US" sz="2800" b="0" i="0" u="none" strike="noStrike" cap="none" normalizeH="0" baseline="0" dirty="0">
                  <a:ln>
                    <a:noFill/>
                  </a:ln>
                  <a:solidFill>
                    <a:srgbClr val="000000"/>
                  </a:solidFill>
                  <a:effectLst/>
                  <a:latin typeface="+mn-lt"/>
                </a:rPr>
                <a:t> </a:t>
              </a:r>
              <a:r>
                <a:rPr kumimoji="0" lang="en-US" altLang="en-US" sz="2800" b="1" i="0" u="none" strike="noStrike" cap="none" normalizeH="0" baseline="0" dirty="0">
                  <a:ln>
                    <a:noFill/>
                  </a:ln>
                  <a:solidFill>
                    <a:srgbClr val="006699"/>
                  </a:solidFill>
                  <a:effectLst/>
                  <a:latin typeface="+mn-lt"/>
                </a:rPr>
                <a:t>=</a:t>
              </a:r>
              <a:r>
                <a:rPr kumimoji="0" lang="en-US" altLang="en-US" sz="2800" b="0" i="0" u="none" strike="noStrike" cap="none" normalizeH="0" baseline="0" dirty="0">
                  <a:ln>
                    <a:noFill/>
                  </a:ln>
                  <a:solidFill>
                    <a:srgbClr val="FFFFFF"/>
                  </a:solidFill>
                  <a:effectLst/>
                  <a:latin typeface="+mn-lt"/>
                </a:rPr>
                <a:t> </a:t>
              </a:r>
              <a:r>
                <a:rPr kumimoji="0" lang="en-US" altLang="en-US" sz="2800" b="0" i="0" u="none" strike="noStrike" cap="none" normalizeH="0" baseline="0" dirty="0" err="1">
                  <a:ln>
                    <a:noFill/>
                  </a:ln>
                  <a:solidFill>
                    <a:srgbClr val="000000"/>
                  </a:solidFill>
                  <a:effectLst/>
                  <a:latin typeface="+mn-lt"/>
                </a:rPr>
                <a:t>re.findall</a:t>
              </a:r>
              <a:r>
                <a:rPr kumimoji="0" lang="en-US" altLang="en-US" sz="2800" b="0" i="0" u="none" strike="noStrike" cap="none" normalizeH="0" baseline="0" dirty="0">
                  <a:ln>
                    <a:noFill/>
                  </a:ln>
                  <a:solidFill>
                    <a:srgbClr val="000000"/>
                  </a:solidFill>
                  <a:effectLst/>
                  <a:latin typeface="+mn-lt"/>
                </a:rPr>
                <a:t>(</a:t>
              </a:r>
              <a:r>
                <a:rPr kumimoji="0" lang="en-US" altLang="en-US" sz="2800" b="0" i="0" u="none" strike="noStrike" cap="none" normalizeH="0" baseline="0" dirty="0">
                  <a:ln>
                    <a:noFill/>
                  </a:ln>
                  <a:solidFill>
                    <a:srgbClr val="0000FF"/>
                  </a:solidFill>
                  <a:effectLst/>
                  <a:latin typeface="+mn-lt"/>
                </a:rPr>
                <a:t>"[h-m]at"</a:t>
              </a:r>
              <a:r>
                <a:rPr kumimoji="0" lang="en-US" altLang="en-US" sz="2800" b="0" i="0" u="none" strike="noStrike" cap="none" normalizeH="0" baseline="0" dirty="0">
                  <a:ln>
                    <a:noFill/>
                  </a:ln>
                  <a:solidFill>
                    <a:srgbClr val="000000"/>
                  </a:solidFill>
                  <a:effectLst/>
                  <a:latin typeface="+mn-lt"/>
                </a:rPr>
                <a:t>, </a:t>
              </a:r>
              <a:r>
                <a:rPr kumimoji="0" lang="en-US" altLang="en-US" sz="2800" b="0" i="0" u="none" strike="noStrike" cap="none" normalizeH="0" baseline="0" dirty="0">
                  <a:ln>
                    <a:noFill/>
                  </a:ln>
                  <a:solidFill>
                    <a:srgbClr val="FF1493"/>
                  </a:solidFill>
                  <a:effectLst/>
                  <a:latin typeface="+mn-lt"/>
                </a:rPr>
                <a:t>Str</a:t>
              </a:r>
              <a:r>
                <a:rPr kumimoji="0" lang="en-US" altLang="en-US" sz="2800" b="0" i="0" u="none" strike="noStrike" cap="none" normalizeH="0" baseline="0" dirty="0">
                  <a:ln>
                    <a:noFill/>
                  </a:ln>
                  <a:solidFill>
                    <a:srgbClr val="000000"/>
                  </a:solidFill>
                  <a:effectLst/>
                  <a:latin typeface="+mn-lt"/>
                </a:rPr>
                <a:t>)</a:t>
              </a:r>
              <a:endParaRPr kumimoji="0" lang="en-US" altLang="en-US" sz="2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FFFFFF"/>
                  </a:solidFill>
                  <a:effectLst/>
                  <a:latin typeface="+mn-lt"/>
                </a:rPr>
                <a:t> </a:t>
              </a:r>
              <a:endParaRPr kumimoji="0" lang="en-US" altLang="en-US" sz="2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006699"/>
                  </a:solidFill>
                  <a:effectLst/>
                  <a:latin typeface="+mn-lt"/>
                </a:rPr>
                <a:t>for</a:t>
              </a:r>
              <a:r>
                <a:rPr kumimoji="0" lang="en-US" altLang="en-US" sz="2800" b="0" i="0" u="none" strike="noStrike" cap="none" normalizeH="0" baseline="0" dirty="0">
                  <a:ln>
                    <a:noFill/>
                  </a:ln>
                  <a:solidFill>
                    <a:srgbClr val="FFFFFF"/>
                  </a:solidFill>
                  <a:effectLst/>
                  <a:latin typeface="+mn-lt"/>
                </a:rPr>
                <a:t> </a:t>
              </a:r>
              <a:r>
                <a:rPr kumimoji="0" lang="en-US" altLang="en-US" sz="2800" b="0" i="0" u="none" strike="noStrike" cap="none" normalizeH="0" baseline="0" dirty="0" err="1">
                  <a:ln>
                    <a:noFill/>
                  </a:ln>
                  <a:solidFill>
                    <a:srgbClr val="000000"/>
                  </a:solidFill>
                  <a:effectLst/>
                  <a:latin typeface="+mn-lt"/>
                </a:rPr>
                <a:t>i</a:t>
              </a:r>
              <a:r>
                <a:rPr kumimoji="0" lang="en-US" altLang="en-US" sz="2800" b="0" i="0" u="none" strike="noStrike" cap="none" normalizeH="0" baseline="0" dirty="0">
                  <a:ln>
                    <a:noFill/>
                  </a:ln>
                  <a:solidFill>
                    <a:srgbClr val="000000"/>
                  </a:solidFill>
                  <a:effectLst/>
                  <a:latin typeface="+mn-lt"/>
                </a:rPr>
                <a:t> </a:t>
              </a:r>
              <a:r>
                <a:rPr kumimoji="0" lang="en-US" altLang="en-US" sz="2800" b="1" i="0" u="none" strike="noStrike" cap="none" normalizeH="0" baseline="0" dirty="0">
                  <a:ln>
                    <a:noFill/>
                  </a:ln>
                  <a:solidFill>
                    <a:srgbClr val="006699"/>
                  </a:solidFill>
                  <a:effectLst/>
                  <a:latin typeface="+mn-lt"/>
                </a:rPr>
                <a:t>in</a:t>
              </a:r>
              <a:r>
                <a:rPr kumimoji="0" lang="en-US" altLang="en-US" sz="2800" b="0" i="0" u="none" strike="noStrike" cap="none" normalizeH="0" baseline="0" dirty="0">
                  <a:ln>
                    <a:noFill/>
                  </a:ln>
                  <a:solidFill>
                    <a:srgbClr val="FFFFFF"/>
                  </a:solidFill>
                  <a:effectLst/>
                  <a:latin typeface="+mn-lt"/>
                </a:rPr>
                <a:t> </a:t>
              </a:r>
              <a:r>
                <a:rPr kumimoji="0" lang="en-US" altLang="en-US" sz="2800" b="0" i="0" u="none" strike="noStrike" cap="none" normalizeH="0" baseline="0" dirty="0" err="1">
                  <a:ln>
                    <a:noFill/>
                  </a:ln>
                  <a:solidFill>
                    <a:srgbClr val="000000"/>
                  </a:solidFill>
                  <a:effectLst/>
                  <a:latin typeface="+mn-lt"/>
                </a:rPr>
                <a:t>someStr</a:t>
              </a:r>
              <a:r>
                <a:rPr kumimoji="0" lang="en-US" altLang="en-US" sz="2800" b="0" i="0" u="none" strike="noStrike" cap="none" normalizeH="0" baseline="0" dirty="0">
                  <a:ln>
                    <a:noFill/>
                  </a:ln>
                  <a:solidFill>
                    <a:srgbClr val="000000"/>
                  </a:solidFill>
                  <a:effectLst/>
                  <a:latin typeface="+mn-lt"/>
                </a:rPr>
                <a:t>:</a:t>
              </a:r>
              <a:endParaRPr kumimoji="0" lang="en-US" altLang="en-US" sz="2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E83E8C"/>
                  </a:solidFill>
                  <a:effectLst/>
                  <a:latin typeface="+mn-lt"/>
                </a:rPr>
                <a:t>    </a:t>
              </a:r>
              <a:r>
                <a:rPr kumimoji="0" lang="en-US" altLang="en-US" sz="2800" b="0" i="0" u="none" strike="noStrike" cap="none" normalizeH="0" baseline="0" dirty="0">
                  <a:ln>
                    <a:noFill/>
                  </a:ln>
                  <a:solidFill>
                    <a:srgbClr val="FF1493"/>
                  </a:solidFill>
                  <a:effectLst/>
                  <a:latin typeface="+mn-lt"/>
                </a:rPr>
                <a:t>print</a:t>
              </a:r>
              <a:r>
                <a:rPr kumimoji="0" lang="en-US" altLang="en-US" sz="2800" b="0" i="0" u="none" strike="noStrike" cap="none" normalizeH="0" baseline="0" dirty="0">
                  <a:ln>
                    <a:noFill/>
                  </a:ln>
                  <a:solidFill>
                    <a:srgbClr val="000000"/>
                  </a:solidFill>
                  <a:effectLst/>
                  <a:latin typeface="+mn-lt"/>
                </a:rPr>
                <a:t>(</a:t>
              </a:r>
              <a:r>
                <a:rPr kumimoji="0" lang="en-US" altLang="en-US" sz="2800" b="0" i="0" u="none" strike="noStrike" cap="none" normalizeH="0" baseline="0" dirty="0" err="1">
                  <a:ln>
                    <a:noFill/>
                  </a:ln>
                  <a:solidFill>
                    <a:srgbClr val="000000"/>
                  </a:solidFill>
                  <a:effectLst/>
                  <a:latin typeface="+mn-lt"/>
                </a:rPr>
                <a:t>i</a:t>
              </a:r>
              <a:r>
                <a:rPr kumimoji="0" lang="en-US" altLang="en-US" sz="2800" b="0" i="0" u="none" strike="noStrike" cap="none" normalizeH="0" baseline="0" dirty="0">
                  <a:ln>
                    <a:noFill/>
                  </a:ln>
                  <a:solidFill>
                    <a:srgbClr val="000000"/>
                  </a:solidFill>
                  <a:effectLst/>
                  <a:latin typeface="+mn-lt"/>
                </a:rPr>
                <a:t>)</a:t>
              </a:r>
              <a:endParaRPr kumimoji="0" lang="en-US" altLang="en-US" sz="2800" b="0" i="0" u="none" strike="noStrike" cap="none" normalizeH="0" baseline="0" dirty="0">
                <a:ln>
                  <a:noFill/>
                </a:ln>
                <a:solidFill>
                  <a:schemeClr val="tx1"/>
                </a:solidFill>
                <a:effectLst/>
                <a:latin typeface="+mn-lt"/>
              </a:endParaRPr>
            </a:p>
          </p:txBody>
        </p:sp>
        <p:cxnSp>
          <p:nvCxnSpPr>
            <p:cNvPr id="9" name="Straight Connector 8">
              <a:extLst>
                <a:ext uri="{FF2B5EF4-FFF2-40B4-BE49-F238E27FC236}">
                  <a16:creationId xmlns:a16="http://schemas.microsoft.com/office/drawing/2014/main" id="{65A9AB6E-03AA-4E64-9EDF-1D5DB3654A27}"/>
                </a:ext>
              </a:extLst>
            </p:cNvPr>
            <p:cNvCxnSpPr/>
            <p:nvPr/>
          </p:nvCxnSpPr>
          <p:spPr>
            <a:xfrm>
              <a:off x="3098042" y="2756599"/>
              <a:ext cx="0" cy="3248416"/>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41503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80">
                                          <p:stCondLst>
                                            <p:cond delay="0"/>
                                          </p:stCondLst>
                                        </p:cTn>
                                        <p:tgtEl>
                                          <p:spTgt spid="5"/>
                                        </p:tgtEl>
                                      </p:cBhvr>
                                    </p:animEffect>
                                    <p:anim calcmode="lin" valueType="num">
                                      <p:cBhvr>
                                        <p:cTn id="1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9" dur="26">
                                          <p:stCondLst>
                                            <p:cond delay="650"/>
                                          </p:stCondLst>
                                        </p:cTn>
                                        <p:tgtEl>
                                          <p:spTgt spid="5"/>
                                        </p:tgtEl>
                                      </p:cBhvr>
                                      <p:to x="100000" y="60000"/>
                                    </p:animScale>
                                    <p:animScale>
                                      <p:cBhvr>
                                        <p:cTn id="20" dur="166" decel="50000">
                                          <p:stCondLst>
                                            <p:cond delay="676"/>
                                          </p:stCondLst>
                                        </p:cTn>
                                        <p:tgtEl>
                                          <p:spTgt spid="5"/>
                                        </p:tgtEl>
                                      </p:cBhvr>
                                      <p:to x="100000" y="100000"/>
                                    </p:animScale>
                                    <p:animScale>
                                      <p:cBhvr>
                                        <p:cTn id="21" dur="26">
                                          <p:stCondLst>
                                            <p:cond delay="1312"/>
                                          </p:stCondLst>
                                        </p:cTn>
                                        <p:tgtEl>
                                          <p:spTgt spid="5"/>
                                        </p:tgtEl>
                                      </p:cBhvr>
                                      <p:to x="100000" y="80000"/>
                                    </p:animScale>
                                    <p:animScale>
                                      <p:cBhvr>
                                        <p:cTn id="22" dur="166" decel="50000">
                                          <p:stCondLst>
                                            <p:cond delay="1338"/>
                                          </p:stCondLst>
                                        </p:cTn>
                                        <p:tgtEl>
                                          <p:spTgt spid="5"/>
                                        </p:tgtEl>
                                      </p:cBhvr>
                                      <p:to x="100000" y="100000"/>
                                    </p:animScale>
                                    <p:animScale>
                                      <p:cBhvr>
                                        <p:cTn id="23" dur="26">
                                          <p:stCondLst>
                                            <p:cond delay="1642"/>
                                          </p:stCondLst>
                                        </p:cTn>
                                        <p:tgtEl>
                                          <p:spTgt spid="5"/>
                                        </p:tgtEl>
                                      </p:cBhvr>
                                      <p:to x="100000" y="90000"/>
                                    </p:animScale>
                                    <p:animScale>
                                      <p:cBhvr>
                                        <p:cTn id="24" dur="166" decel="50000">
                                          <p:stCondLst>
                                            <p:cond delay="1668"/>
                                          </p:stCondLst>
                                        </p:cTn>
                                        <p:tgtEl>
                                          <p:spTgt spid="5"/>
                                        </p:tgtEl>
                                      </p:cBhvr>
                                      <p:to x="100000" y="100000"/>
                                    </p:animScale>
                                    <p:animScale>
                                      <p:cBhvr>
                                        <p:cTn id="25" dur="26">
                                          <p:stCondLst>
                                            <p:cond delay="1808"/>
                                          </p:stCondLst>
                                        </p:cTn>
                                        <p:tgtEl>
                                          <p:spTgt spid="5"/>
                                        </p:tgtEl>
                                      </p:cBhvr>
                                      <p:to x="100000" y="95000"/>
                                    </p:animScale>
                                    <p:animScale>
                                      <p:cBhvr>
                                        <p:cTn id="26"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2000">
              <a:srgbClr val="E4F4FF"/>
            </a:gs>
            <a:gs pos="69000">
              <a:schemeClr val="bg2">
                <a:shade val="96000"/>
                <a:satMod val="120000"/>
                <a:lumMod val="85000"/>
                <a:alpha val="48000"/>
              </a:schemeClr>
            </a:gs>
          </a:gsLst>
          <a:lin ang="2700000" scaled="1"/>
          <a:tileRect/>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873BE40-0A09-45FF-AA8D-ECB73181CA00}"/>
              </a:ext>
            </a:extLst>
          </p:cNvPr>
          <p:cNvGrpSpPr/>
          <p:nvPr/>
        </p:nvGrpSpPr>
        <p:grpSpPr>
          <a:xfrm>
            <a:off x="39756" y="155849"/>
            <a:ext cx="12099235" cy="864975"/>
            <a:chOff x="39756" y="155849"/>
            <a:chExt cx="12099235" cy="864975"/>
          </a:xfrm>
        </p:grpSpPr>
        <p:sp>
          <p:nvSpPr>
            <p:cNvPr id="2" name="TextBox 1">
              <a:extLst>
                <a:ext uri="{FF2B5EF4-FFF2-40B4-BE49-F238E27FC236}">
                  <a16:creationId xmlns:a16="http://schemas.microsoft.com/office/drawing/2014/main" id="{77FD1CDC-E0FA-43A0-A9E1-F8DC87469BE6}"/>
                </a:ext>
              </a:extLst>
            </p:cNvPr>
            <p:cNvSpPr txBox="1"/>
            <p:nvPr/>
          </p:nvSpPr>
          <p:spPr>
            <a:xfrm>
              <a:off x="423673" y="155849"/>
              <a:ext cx="9846365" cy="707886"/>
            </a:xfrm>
            <a:prstGeom prst="rect">
              <a:avLst/>
            </a:prstGeom>
            <a:noFill/>
          </p:spPr>
          <p:txBody>
            <a:bodyPr wrap="square" rtlCol="0">
              <a:spAutoFit/>
            </a:bodyPr>
            <a:lstStyle/>
            <a:p>
              <a:r>
                <a:rPr lang="en-US" sz="4000" dirty="0">
                  <a:solidFill>
                    <a:srgbClr val="032293"/>
                  </a:solidFill>
                  <a:latin typeface="Adobe Gothic Std B" panose="020B0800000000000000" pitchFamily="34" charset="-128"/>
                  <a:ea typeface="Adobe Gothic Std B" panose="020B0800000000000000" pitchFamily="34" charset="-128"/>
                </a:rPr>
                <a:t>Regular Expression Operations</a:t>
              </a:r>
            </a:p>
          </p:txBody>
        </p:sp>
        <p:cxnSp>
          <p:nvCxnSpPr>
            <p:cNvPr id="4" name="Straight Connector 3">
              <a:extLst>
                <a:ext uri="{FF2B5EF4-FFF2-40B4-BE49-F238E27FC236}">
                  <a16:creationId xmlns:a16="http://schemas.microsoft.com/office/drawing/2014/main" id="{5A538764-073C-4B64-8957-71A9D7C69A1E}"/>
                </a:ext>
              </a:extLst>
            </p:cNvPr>
            <p:cNvCxnSpPr>
              <a:cxnSpLocks/>
            </p:cNvCxnSpPr>
            <p:nvPr/>
          </p:nvCxnSpPr>
          <p:spPr>
            <a:xfrm>
              <a:off x="39756" y="1020824"/>
              <a:ext cx="12099235" cy="0"/>
            </a:xfrm>
            <a:prstGeom prst="line">
              <a:avLst/>
            </a:prstGeom>
            <a:ln w="57150" cap="rnd"/>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D5FF2CFF-EF27-499E-A91D-646433013423}"/>
              </a:ext>
            </a:extLst>
          </p:cNvPr>
          <p:cNvGrpSpPr/>
          <p:nvPr/>
        </p:nvGrpSpPr>
        <p:grpSpPr>
          <a:xfrm>
            <a:off x="4643995" y="1018066"/>
            <a:ext cx="2142698" cy="2961460"/>
            <a:chOff x="4643995" y="1018066"/>
            <a:chExt cx="2142698" cy="2961460"/>
          </a:xfrm>
        </p:grpSpPr>
        <p:sp>
          <p:nvSpPr>
            <p:cNvPr id="7" name="TextBox 6">
              <a:extLst>
                <a:ext uri="{FF2B5EF4-FFF2-40B4-BE49-F238E27FC236}">
                  <a16:creationId xmlns:a16="http://schemas.microsoft.com/office/drawing/2014/main" id="{FF6A5E8B-431F-4641-9B55-D6E04DE73569}"/>
                </a:ext>
              </a:extLst>
            </p:cNvPr>
            <p:cNvSpPr txBox="1"/>
            <p:nvPr/>
          </p:nvSpPr>
          <p:spPr>
            <a:xfrm>
              <a:off x="4643995" y="1018066"/>
              <a:ext cx="2142698" cy="707886"/>
            </a:xfrm>
            <a:prstGeom prst="rect">
              <a:avLst/>
            </a:prstGeom>
            <a:noFill/>
          </p:spPr>
          <p:txBody>
            <a:bodyPr wrap="square" rtlCol="0">
              <a:spAutoFit/>
            </a:bodyPr>
            <a:lstStyle/>
            <a:p>
              <a:pPr algn="ctr"/>
              <a:r>
                <a:rPr lang="en-US" sz="4000" b="1" u="sng" dirty="0">
                  <a:solidFill>
                    <a:schemeClr val="accent1"/>
                  </a:solidFill>
                </a:rPr>
                <a:t>Output:</a:t>
              </a:r>
            </a:p>
          </p:txBody>
        </p:sp>
        <p:sp>
          <p:nvSpPr>
            <p:cNvPr id="8" name="Arrow: Down 7">
              <a:extLst>
                <a:ext uri="{FF2B5EF4-FFF2-40B4-BE49-F238E27FC236}">
                  <a16:creationId xmlns:a16="http://schemas.microsoft.com/office/drawing/2014/main" id="{D1F03974-6167-458B-945D-A527DE002B90}"/>
                </a:ext>
              </a:extLst>
            </p:cNvPr>
            <p:cNvSpPr/>
            <p:nvPr/>
          </p:nvSpPr>
          <p:spPr>
            <a:xfrm>
              <a:off x="5346855" y="1809219"/>
              <a:ext cx="736979" cy="905304"/>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3">
              <a:extLst>
                <a:ext uri="{FF2B5EF4-FFF2-40B4-BE49-F238E27FC236}">
                  <a16:creationId xmlns:a16="http://schemas.microsoft.com/office/drawing/2014/main" id="{F82FE1B2-08A6-46DF-9D3E-658A84E81D18}"/>
                </a:ext>
              </a:extLst>
            </p:cNvPr>
            <p:cNvSpPr>
              <a:spLocks noChangeArrowheads="1"/>
            </p:cNvSpPr>
            <p:nvPr/>
          </p:nvSpPr>
          <p:spPr bwMode="auto">
            <a:xfrm flipH="1">
              <a:off x="5190698" y="2948475"/>
              <a:ext cx="1049292" cy="1031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effectLst/>
                </a:rPr>
                <a:t>hat mat</a:t>
              </a:r>
            </a:p>
          </p:txBody>
        </p:sp>
      </p:grpSp>
      <p:sp>
        <p:nvSpPr>
          <p:cNvPr id="9" name="Rectangle 8">
            <a:extLst>
              <a:ext uri="{FF2B5EF4-FFF2-40B4-BE49-F238E27FC236}">
                <a16:creationId xmlns:a16="http://schemas.microsoft.com/office/drawing/2014/main" id="{606407FE-C8C5-409E-8885-FA69BA337AA8}"/>
              </a:ext>
            </a:extLst>
          </p:cNvPr>
          <p:cNvSpPr/>
          <p:nvPr/>
        </p:nvSpPr>
        <p:spPr>
          <a:xfrm>
            <a:off x="307764" y="4463645"/>
            <a:ext cx="11552140" cy="1569660"/>
          </a:xfrm>
          <a:prstGeom prst="rect">
            <a:avLst/>
          </a:prstGeom>
        </p:spPr>
        <p:txBody>
          <a:bodyPr wrap="square">
            <a:spAutoFit/>
          </a:bodyPr>
          <a:lstStyle/>
          <a:p>
            <a:pPr marL="457200" indent="-457200">
              <a:buFont typeface="Wingdings" panose="05000000000000000000" pitchFamily="2" charset="2"/>
              <a:buChar char="ü"/>
            </a:pPr>
            <a:r>
              <a:rPr lang="en-US" sz="3200" dirty="0">
                <a:solidFill>
                  <a:srgbClr val="000000"/>
                </a:solidFill>
              </a:rPr>
              <a:t>Let us now change the above program very slightly to obtain a very different result. Check out the below code and try to catch the difference between the above one and the below one:</a:t>
            </a:r>
          </a:p>
        </p:txBody>
      </p:sp>
    </p:spTree>
    <p:extLst>
      <p:ext uri="{BB962C8B-B14F-4D97-AF65-F5344CB8AC3E}">
        <p14:creationId xmlns:p14="http://schemas.microsoft.com/office/powerpoint/2010/main" val="12828411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2000">
              <a:srgbClr val="E4F4FF"/>
            </a:gs>
            <a:gs pos="69000">
              <a:schemeClr val="bg2">
                <a:shade val="96000"/>
                <a:satMod val="120000"/>
                <a:lumMod val="85000"/>
                <a:alpha val="48000"/>
              </a:schemeClr>
            </a:gs>
          </a:gsLst>
          <a:lin ang="2700000" scaled="1"/>
          <a:tileRect/>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873BE40-0A09-45FF-AA8D-ECB73181CA00}"/>
              </a:ext>
            </a:extLst>
          </p:cNvPr>
          <p:cNvGrpSpPr/>
          <p:nvPr/>
        </p:nvGrpSpPr>
        <p:grpSpPr>
          <a:xfrm>
            <a:off x="39756" y="155849"/>
            <a:ext cx="12099235" cy="864975"/>
            <a:chOff x="39756" y="155849"/>
            <a:chExt cx="12099235" cy="864975"/>
          </a:xfrm>
        </p:grpSpPr>
        <p:sp>
          <p:nvSpPr>
            <p:cNvPr id="2" name="TextBox 1">
              <a:extLst>
                <a:ext uri="{FF2B5EF4-FFF2-40B4-BE49-F238E27FC236}">
                  <a16:creationId xmlns:a16="http://schemas.microsoft.com/office/drawing/2014/main" id="{77FD1CDC-E0FA-43A0-A9E1-F8DC87469BE6}"/>
                </a:ext>
              </a:extLst>
            </p:cNvPr>
            <p:cNvSpPr txBox="1"/>
            <p:nvPr/>
          </p:nvSpPr>
          <p:spPr>
            <a:xfrm>
              <a:off x="423673" y="155849"/>
              <a:ext cx="9846365" cy="707886"/>
            </a:xfrm>
            <a:prstGeom prst="rect">
              <a:avLst/>
            </a:prstGeom>
            <a:noFill/>
          </p:spPr>
          <p:txBody>
            <a:bodyPr wrap="square" rtlCol="0">
              <a:spAutoFit/>
            </a:bodyPr>
            <a:lstStyle/>
            <a:p>
              <a:r>
                <a:rPr lang="en-US" sz="4000" dirty="0">
                  <a:solidFill>
                    <a:srgbClr val="032293"/>
                  </a:solidFill>
                  <a:latin typeface="Adobe Gothic Std B" panose="020B0800000000000000" pitchFamily="34" charset="-128"/>
                  <a:ea typeface="Adobe Gothic Std B" panose="020B0800000000000000" pitchFamily="34" charset="-128"/>
                </a:rPr>
                <a:t>Regular Expression Operations</a:t>
              </a:r>
            </a:p>
          </p:txBody>
        </p:sp>
        <p:cxnSp>
          <p:nvCxnSpPr>
            <p:cNvPr id="4" name="Straight Connector 3">
              <a:extLst>
                <a:ext uri="{FF2B5EF4-FFF2-40B4-BE49-F238E27FC236}">
                  <a16:creationId xmlns:a16="http://schemas.microsoft.com/office/drawing/2014/main" id="{5A538764-073C-4B64-8957-71A9D7C69A1E}"/>
                </a:ext>
              </a:extLst>
            </p:cNvPr>
            <p:cNvCxnSpPr>
              <a:cxnSpLocks/>
            </p:cNvCxnSpPr>
            <p:nvPr/>
          </p:nvCxnSpPr>
          <p:spPr>
            <a:xfrm>
              <a:off x="39756" y="1020824"/>
              <a:ext cx="12099235" cy="0"/>
            </a:xfrm>
            <a:prstGeom prst="line">
              <a:avLst/>
            </a:prstGeom>
            <a:ln w="57150" cap="rnd"/>
          </p:spPr>
          <p:style>
            <a:lnRef idx="1">
              <a:schemeClr val="accent1"/>
            </a:lnRef>
            <a:fillRef idx="0">
              <a:schemeClr val="accent1"/>
            </a:fillRef>
            <a:effectRef idx="0">
              <a:schemeClr val="accent1"/>
            </a:effectRef>
            <a:fontRef idx="minor">
              <a:schemeClr val="tx1"/>
            </a:fontRef>
          </p:style>
        </p:cxnSp>
      </p:grpSp>
      <p:graphicFrame>
        <p:nvGraphicFramePr>
          <p:cNvPr id="6" name="Diagram 5">
            <a:extLst>
              <a:ext uri="{FF2B5EF4-FFF2-40B4-BE49-F238E27FC236}">
                <a16:creationId xmlns:a16="http://schemas.microsoft.com/office/drawing/2014/main" id="{C2D73947-75E7-4788-B4C7-9D0A2410C033}"/>
              </a:ext>
            </a:extLst>
          </p:cNvPr>
          <p:cNvGraphicFramePr/>
          <p:nvPr/>
        </p:nvGraphicFramePr>
        <p:xfrm>
          <a:off x="659313" y="1347551"/>
          <a:ext cx="10873374" cy="1409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Group 6">
            <a:extLst>
              <a:ext uri="{FF2B5EF4-FFF2-40B4-BE49-F238E27FC236}">
                <a16:creationId xmlns:a16="http://schemas.microsoft.com/office/drawing/2014/main" id="{C38434C4-E31B-49B6-BFC1-D8B399EA6A68}"/>
              </a:ext>
            </a:extLst>
          </p:cNvPr>
          <p:cNvGrpSpPr/>
          <p:nvPr/>
        </p:nvGrpSpPr>
        <p:grpSpPr>
          <a:xfrm>
            <a:off x="3098042" y="2756599"/>
            <a:ext cx="6892117" cy="3248416"/>
            <a:chOff x="3098042" y="2756599"/>
            <a:chExt cx="6892117" cy="3248416"/>
          </a:xfrm>
        </p:grpSpPr>
        <p:cxnSp>
          <p:nvCxnSpPr>
            <p:cNvPr id="9" name="Straight Connector 8">
              <a:extLst>
                <a:ext uri="{FF2B5EF4-FFF2-40B4-BE49-F238E27FC236}">
                  <a16:creationId xmlns:a16="http://schemas.microsoft.com/office/drawing/2014/main" id="{65A9AB6E-03AA-4E64-9EDF-1D5DB3654A27}"/>
                </a:ext>
              </a:extLst>
            </p:cNvPr>
            <p:cNvCxnSpPr>
              <a:cxnSpLocks/>
            </p:cNvCxnSpPr>
            <p:nvPr/>
          </p:nvCxnSpPr>
          <p:spPr>
            <a:xfrm>
              <a:off x="3098042" y="2756599"/>
              <a:ext cx="0" cy="3248416"/>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2">
              <a:extLst>
                <a:ext uri="{FF2B5EF4-FFF2-40B4-BE49-F238E27FC236}">
                  <a16:creationId xmlns:a16="http://schemas.microsoft.com/office/drawing/2014/main" id="{E6E10383-E40A-472B-9F51-0923B71BA698}"/>
                </a:ext>
              </a:extLst>
            </p:cNvPr>
            <p:cNvSpPr>
              <a:spLocks noChangeArrowheads="1"/>
            </p:cNvSpPr>
            <p:nvPr/>
          </p:nvSpPr>
          <p:spPr bwMode="auto">
            <a:xfrm>
              <a:off x="3296621" y="2799657"/>
              <a:ext cx="6693538" cy="295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6699"/>
                  </a:solidFill>
                  <a:effectLst/>
                  <a:latin typeface="+mn-lt"/>
                </a:rPr>
                <a:t>import</a:t>
              </a:r>
              <a:r>
                <a:rPr kumimoji="0" lang="en-US" altLang="en-US" sz="2400" b="0" i="0" u="none" strike="noStrike" cap="none" normalizeH="0" baseline="0" dirty="0">
                  <a:ln>
                    <a:noFill/>
                  </a:ln>
                  <a:solidFill>
                    <a:srgbClr val="FFFFFF"/>
                  </a:solidFill>
                  <a:effectLst/>
                  <a:latin typeface="+mn-lt"/>
                </a:rPr>
                <a:t> </a:t>
              </a:r>
              <a:r>
                <a:rPr kumimoji="0" lang="en-US" altLang="en-US" sz="2400" b="0" i="0" u="none" strike="noStrike" cap="none" normalizeH="0" baseline="0" dirty="0">
                  <a:ln>
                    <a:noFill/>
                  </a:ln>
                  <a:solidFill>
                    <a:srgbClr val="000000"/>
                  </a:solidFill>
                  <a:effectLst/>
                  <a:latin typeface="+mn-lt"/>
                </a:rPr>
                <a:t>re</a:t>
              </a:r>
              <a:endParaRPr kumimoji="0" lang="en-US" altLang="en-US" sz="2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FFFFFF"/>
                  </a:solidFill>
                  <a:effectLst/>
                  <a:latin typeface="+mn-lt"/>
                </a:rPr>
                <a:t> </a:t>
              </a:r>
              <a:endParaRPr kumimoji="0" lang="en-US" altLang="en-US" sz="2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FF1493"/>
                  </a:solidFill>
                  <a:effectLst/>
                  <a:latin typeface="+mn-lt"/>
                </a:rPr>
                <a:t>Str</a:t>
              </a:r>
              <a:r>
                <a:rPr kumimoji="0" lang="en-US" altLang="en-US" sz="2400" b="0" i="0" u="none" strike="noStrike" cap="none" normalizeH="0" baseline="0" dirty="0">
                  <a:ln>
                    <a:noFill/>
                  </a:ln>
                  <a:solidFill>
                    <a:srgbClr val="FFFFFF"/>
                  </a:solidFill>
                  <a:effectLst/>
                  <a:latin typeface="+mn-lt"/>
                </a:rPr>
                <a:t> </a:t>
              </a:r>
              <a:r>
                <a:rPr kumimoji="0" lang="en-US" altLang="en-US" sz="2400" b="1" i="0" u="none" strike="noStrike" cap="none" normalizeH="0" baseline="0" dirty="0">
                  <a:ln>
                    <a:noFill/>
                  </a:ln>
                  <a:solidFill>
                    <a:srgbClr val="006699"/>
                  </a:solidFill>
                  <a:effectLst/>
                  <a:latin typeface="+mn-lt"/>
                </a:rPr>
                <a:t>=</a:t>
              </a:r>
              <a:r>
                <a:rPr kumimoji="0" lang="en-US" altLang="en-US" sz="2400" b="0" i="0" u="none" strike="noStrike" cap="none" normalizeH="0" baseline="0" dirty="0">
                  <a:ln>
                    <a:noFill/>
                  </a:ln>
                  <a:solidFill>
                    <a:srgbClr val="FFFFFF"/>
                  </a:solidFill>
                  <a:effectLst/>
                  <a:latin typeface="+mn-lt"/>
                </a:rPr>
                <a:t> </a:t>
              </a:r>
              <a:r>
                <a:rPr kumimoji="0" lang="en-US" altLang="en-US" sz="2400" b="0" i="0" u="none" strike="noStrike" cap="none" normalizeH="0" baseline="0" dirty="0">
                  <a:ln>
                    <a:noFill/>
                  </a:ln>
                  <a:solidFill>
                    <a:srgbClr val="0000FF"/>
                  </a:solidFill>
                  <a:effectLst/>
                  <a:latin typeface="+mn-lt"/>
                </a:rPr>
                <a:t>"sat, hat, mat, pat"</a:t>
              </a:r>
              <a:endParaRPr kumimoji="0" lang="en-US" altLang="en-US" sz="2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FFFFFF"/>
                  </a:solidFill>
                  <a:effectLst/>
                  <a:latin typeface="+mn-lt"/>
                </a:rPr>
                <a:t> </a:t>
              </a:r>
              <a:endParaRPr kumimoji="0" lang="en-US" altLang="en-US" sz="2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000000"/>
                  </a:solidFill>
                  <a:effectLst/>
                  <a:latin typeface="+mn-lt"/>
                </a:rPr>
                <a:t>someStr</a:t>
              </a:r>
              <a:r>
                <a:rPr kumimoji="0" lang="en-US" altLang="en-US" sz="2400" b="0" i="0" u="none" strike="noStrike" cap="none" normalizeH="0" baseline="0" dirty="0">
                  <a:ln>
                    <a:noFill/>
                  </a:ln>
                  <a:solidFill>
                    <a:srgbClr val="000000"/>
                  </a:solidFill>
                  <a:effectLst/>
                  <a:latin typeface="+mn-lt"/>
                </a:rPr>
                <a:t> </a:t>
              </a:r>
              <a:r>
                <a:rPr kumimoji="0" lang="en-US" altLang="en-US" sz="2400" b="1" i="0" u="none" strike="noStrike" cap="none" normalizeH="0" baseline="0" dirty="0">
                  <a:ln>
                    <a:noFill/>
                  </a:ln>
                  <a:solidFill>
                    <a:srgbClr val="006699"/>
                  </a:solidFill>
                  <a:effectLst/>
                  <a:latin typeface="+mn-lt"/>
                </a:rPr>
                <a:t>=</a:t>
              </a:r>
              <a:r>
                <a:rPr kumimoji="0" lang="en-US" altLang="en-US" sz="2400" b="0" i="0" u="none" strike="noStrike" cap="none" normalizeH="0" baseline="0" dirty="0">
                  <a:ln>
                    <a:noFill/>
                  </a:ln>
                  <a:solidFill>
                    <a:srgbClr val="FFFFFF"/>
                  </a:solidFill>
                  <a:effectLst/>
                  <a:latin typeface="+mn-lt"/>
                </a:rPr>
                <a:t> </a:t>
              </a:r>
              <a:r>
                <a:rPr kumimoji="0" lang="en-US" altLang="en-US" sz="2400" b="0" i="0" u="none" strike="noStrike" cap="none" normalizeH="0" baseline="0" dirty="0" err="1">
                  <a:ln>
                    <a:noFill/>
                  </a:ln>
                  <a:solidFill>
                    <a:srgbClr val="000000"/>
                  </a:solidFill>
                  <a:effectLst/>
                  <a:latin typeface="+mn-lt"/>
                </a:rPr>
                <a:t>re.findall</a:t>
              </a:r>
              <a:r>
                <a:rPr kumimoji="0" lang="en-US" altLang="en-US" sz="2400" b="0" i="0" u="none" strike="noStrike" cap="none" normalizeH="0" baseline="0" dirty="0">
                  <a:ln>
                    <a:noFill/>
                  </a:ln>
                  <a:solidFill>
                    <a:srgbClr val="000000"/>
                  </a:solidFill>
                  <a:effectLst/>
                  <a:latin typeface="+mn-lt"/>
                </a:rPr>
                <a:t>(</a:t>
              </a:r>
              <a:r>
                <a:rPr kumimoji="0" lang="en-US" altLang="en-US" sz="2400" b="0" i="0" u="none" strike="noStrike" cap="none" normalizeH="0" baseline="0" dirty="0">
                  <a:ln>
                    <a:noFill/>
                  </a:ln>
                  <a:solidFill>
                    <a:srgbClr val="0000FF"/>
                  </a:solidFill>
                  <a:effectLst/>
                  <a:latin typeface="+mn-lt"/>
                </a:rPr>
                <a:t>"[^h-m]at"</a:t>
              </a:r>
              <a:r>
                <a:rPr kumimoji="0" lang="en-US" altLang="en-US" sz="2400" b="0" i="0" u="none" strike="noStrike" cap="none" normalizeH="0" baseline="0" dirty="0">
                  <a:ln>
                    <a:noFill/>
                  </a:ln>
                  <a:solidFill>
                    <a:srgbClr val="000000"/>
                  </a:solidFill>
                  <a:effectLst/>
                  <a:latin typeface="+mn-lt"/>
                </a:rPr>
                <a:t>, </a:t>
              </a:r>
              <a:r>
                <a:rPr kumimoji="0" lang="en-US" altLang="en-US" sz="2400" b="0" i="0" u="none" strike="noStrike" cap="none" normalizeH="0" baseline="0" dirty="0">
                  <a:ln>
                    <a:noFill/>
                  </a:ln>
                  <a:solidFill>
                    <a:srgbClr val="FF1493"/>
                  </a:solidFill>
                  <a:effectLst/>
                  <a:latin typeface="+mn-lt"/>
                </a:rPr>
                <a:t>Str</a:t>
              </a:r>
              <a:r>
                <a:rPr kumimoji="0" lang="en-US" altLang="en-US" sz="2400" b="0" i="0" u="none" strike="noStrike" cap="none" normalizeH="0" baseline="0" dirty="0">
                  <a:ln>
                    <a:noFill/>
                  </a:ln>
                  <a:solidFill>
                    <a:srgbClr val="000000"/>
                  </a:solidFill>
                  <a:effectLst/>
                  <a:latin typeface="+mn-lt"/>
                </a:rPr>
                <a:t>)</a:t>
              </a:r>
              <a:endParaRPr kumimoji="0" lang="en-US" altLang="en-US" sz="2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FFFFFF"/>
                  </a:solidFill>
                  <a:effectLst/>
                  <a:latin typeface="+mn-lt"/>
                </a:rPr>
                <a:t> </a:t>
              </a:r>
              <a:endParaRPr kumimoji="0" lang="en-US" altLang="en-US" sz="2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6699"/>
                  </a:solidFill>
                  <a:effectLst/>
                  <a:latin typeface="+mn-lt"/>
                </a:rPr>
                <a:t>for</a:t>
              </a:r>
              <a:r>
                <a:rPr kumimoji="0" lang="en-US" altLang="en-US" sz="2400" b="0" i="0" u="none" strike="noStrike" cap="none" normalizeH="0" baseline="0" dirty="0">
                  <a:ln>
                    <a:noFill/>
                  </a:ln>
                  <a:solidFill>
                    <a:srgbClr val="FFFFFF"/>
                  </a:solidFill>
                  <a:effectLst/>
                  <a:latin typeface="+mn-lt"/>
                </a:rPr>
                <a:t> </a:t>
              </a:r>
              <a:r>
                <a:rPr kumimoji="0" lang="en-US" altLang="en-US" sz="2400" b="0" i="0" u="none" strike="noStrike" cap="none" normalizeH="0" baseline="0" dirty="0" err="1">
                  <a:ln>
                    <a:noFill/>
                  </a:ln>
                  <a:solidFill>
                    <a:srgbClr val="000000"/>
                  </a:solidFill>
                  <a:effectLst/>
                  <a:latin typeface="+mn-lt"/>
                </a:rPr>
                <a:t>i</a:t>
              </a:r>
              <a:r>
                <a:rPr kumimoji="0" lang="en-US" altLang="en-US" sz="2400" b="0" i="0" u="none" strike="noStrike" cap="none" normalizeH="0" baseline="0" dirty="0">
                  <a:ln>
                    <a:noFill/>
                  </a:ln>
                  <a:solidFill>
                    <a:srgbClr val="000000"/>
                  </a:solidFill>
                  <a:effectLst/>
                  <a:latin typeface="+mn-lt"/>
                </a:rPr>
                <a:t> </a:t>
              </a:r>
              <a:r>
                <a:rPr kumimoji="0" lang="en-US" altLang="en-US" sz="2400" b="1" i="0" u="none" strike="noStrike" cap="none" normalizeH="0" baseline="0" dirty="0">
                  <a:ln>
                    <a:noFill/>
                  </a:ln>
                  <a:solidFill>
                    <a:srgbClr val="006699"/>
                  </a:solidFill>
                  <a:effectLst/>
                  <a:latin typeface="+mn-lt"/>
                </a:rPr>
                <a:t>in</a:t>
              </a:r>
              <a:r>
                <a:rPr kumimoji="0" lang="en-US" altLang="en-US" sz="2400" b="0" i="0" u="none" strike="noStrike" cap="none" normalizeH="0" baseline="0" dirty="0">
                  <a:ln>
                    <a:noFill/>
                  </a:ln>
                  <a:solidFill>
                    <a:srgbClr val="FFFFFF"/>
                  </a:solidFill>
                  <a:effectLst/>
                  <a:latin typeface="+mn-lt"/>
                </a:rPr>
                <a:t> </a:t>
              </a:r>
              <a:r>
                <a:rPr kumimoji="0" lang="en-US" altLang="en-US" sz="2400" b="0" i="0" u="none" strike="noStrike" cap="none" normalizeH="0" baseline="0" dirty="0" err="1">
                  <a:ln>
                    <a:noFill/>
                  </a:ln>
                  <a:solidFill>
                    <a:srgbClr val="000000"/>
                  </a:solidFill>
                  <a:effectLst/>
                  <a:latin typeface="+mn-lt"/>
                </a:rPr>
                <a:t>someStr</a:t>
              </a:r>
              <a:r>
                <a:rPr kumimoji="0" lang="en-US" altLang="en-US" sz="2400" b="0" i="0" u="none" strike="noStrike" cap="none" normalizeH="0" baseline="0" dirty="0">
                  <a:ln>
                    <a:noFill/>
                  </a:ln>
                  <a:solidFill>
                    <a:srgbClr val="000000"/>
                  </a:solidFill>
                  <a:effectLst/>
                  <a:latin typeface="+mn-lt"/>
                </a:rPr>
                <a:t>:</a:t>
              </a:r>
              <a:endParaRPr kumimoji="0" lang="en-US" altLang="en-US" sz="2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E83E8C"/>
                  </a:solidFill>
                  <a:effectLst/>
                  <a:latin typeface="+mn-lt"/>
                </a:rPr>
                <a:t>    </a:t>
              </a:r>
              <a:r>
                <a:rPr kumimoji="0" lang="en-US" altLang="en-US" sz="2400" b="0" i="0" u="none" strike="noStrike" cap="none" normalizeH="0" baseline="0" dirty="0">
                  <a:ln>
                    <a:noFill/>
                  </a:ln>
                  <a:solidFill>
                    <a:srgbClr val="FF1493"/>
                  </a:solidFill>
                  <a:effectLst/>
                  <a:latin typeface="+mn-lt"/>
                </a:rPr>
                <a:t>print</a:t>
              </a:r>
              <a:r>
                <a:rPr kumimoji="0" lang="en-US" altLang="en-US" sz="2400" b="0" i="0" u="none" strike="noStrike" cap="none" normalizeH="0" baseline="0" dirty="0">
                  <a:ln>
                    <a:noFill/>
                  </a:ln>
                  <a:solidFill>
                    <a:srgbClr val="000000"/>
                  </a:solidFill>
                  <a:effectLst/>
                  <a:latin typeface="+mn-lt"/>
                </a:rPr>
                <a:t>(</a:t>
              </a:r>
              <a:r>
                <a:rPr kumimoji="0" lang="en-US" altLang="en-US" sz="2400" b="0" i="0" u="none" strike="noStrike" cap="none" normalizeH="0" baseline="0" dirty="0" err="1">
                  <a:ln>
                    <a:noFill/>
                  </a:ln>
                  <a:solidFill>
                    <a:srgbClr val="000000"/>
                  </a:solidFill>
                  <a:effectLst/>
                  <a:latin typeface="+mn-lt"/>
                </a:rPr>
                <a:t>i</a:t>
              </a:r>
              <a:r>
                <a:rPr kumimoji="0" lang="en-US" altLang="en-US" sz="2400" b="0" i="0" u="none" strike="noStrike" cap="none" normalizeH="0" baseline="0" dirty="0">
                  <a:ln>
                    <a:noFill/>
                  </a:ln>
                  <a:solidFill>
                    <a:srgbClr val="000000"/>
                  </a:solidFill>
                  <a:effectLst/>
                  <a:latin typeface="+mn-lt"/>
                </a:rPr>
                <a:t>)</a:t>
              </a:r>
              <a:endParaRPr kumimoji="0" lang="en-US" altLang="en-US" sz="2400" b="0" i="0" u="none" strike="noStrike" cap="none" normalizeH="0" baseline="0" dirty="0">
                <a:ln>
                  <a:noFill/>
                </a:ln>
                <a:solidFill>
                  <a:schemeClr val="tx1"/>
                </a:solidFill>
                <a:effectLst/>
                <a:latin typeface="+mn-lt"/>
              </a:endParaRPr>
            </a:p>
          </p:txBody>
        </p:sp>
      </p:grpSp>
    </p:spTree>
    <p:extLst>
      <p:ext uri="{BB962C8B-B14F-4D97-AF65-F5344CB8AC3E}">
        <p14:creationId xmlns:p14="http://schemas.microsoft.com/office/powerpoint/2010/main" val="30503246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2000">
              <a:srgbClr val="E4F4FF"/>
            </a:gs>
            <a:gs pos="69000">
              <a:schemeClr val="bg2">
                <a:shade val="96000"/>
                <a:satMod val="120000"/>
                <a:lumMod val="85000"/>
                <a:alpha val="48000"/>
              </a:schemeClr>
            </a:gs>
          </a:gsLst>
          <a:lin ang="2700000" scaled="1"/>
          <a:tileRect/>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873BE40-0A09-45FF-AA8D-ECB73181CA00}"/>
              </a:ext>
            </a:extLst>
          </p:cNvPr>
          <p:cNvGrpSpPr/>
          <p:nvPr/>
        </p:nvGrpSpPr>
        <p:grpSpPr>
          <a:xfrm>
            <a:off x="39756" y="155849"/>
            <a:ext cx="12099235" cy="864975"/>
            <a:chOff x="39756" y="155849"/>
            <a:chExt cx="12099235" cy="864975"/>
          </a:xfrm>
        </p:grpSpPr>
        <p:sp>
          <p:nvSpPr>
            <p:cNvPr id="2" name="TextBox 1">
              <a:extLst>
                <a:ext uri="{FF2B5EF4-FFF2-40B4-BE49-F238E27FC236}">
                  <a16:creationId xmlns:a16="http://schemas.microsoft.com/office/drawing/2014/main" id="{77FD1CDC-E0FA-43A0-A9E1-F8DC87469BE6}"/>
                </a:ext>
              </a:extLst>
            </p:cNvPr>
            <p:cNvSpPr txBox="1"/>
            <p:nvPr/>
          </p:nvSpPr>
          <p:spPr>
            <a:xfrm>
              <a:off x="423673" y="155849"/>
              <a:ext cx="9846365" cy="707886"/>
            </a:xfrm>
            <a:prstGeom prst="rect">
              <a:avLst/>
            </a:prstGeom>
            <a:noFill/>
          </p:spPr>
          <p:txBody>
            <a:bodyPr wrap="square" rtlCol="0">
              <a:spAutoFit/>
            </a:bodyPr>
            <a:lstStyle/>
            <a:p>
              <a:r>
                <a:rPr lang="en-US" sz="4000" dirty="0">
                  <a:solidFill>
                    <a:srgbClr val="032293"/>
                  </a:solidFill>
                  <a:latin typeface="Adobe Gothic Std B" panose="020B0800000000000000" pitchFamily="34" charset="-128"/>
                  <a:ea typeface="Adobe Gothic Std B" panose="020B0800000000000000" pitchFamily="34" charset="-128"/>
                </a:rPr>
                <a:t>Regular Expression Operations</a:t>
              </a:r>
            </a:p>
          </p:txBody>
        </p:sp>
        <p:cxnSp>
          <p:nvCxnSpPr>
            <p:cNvPr id="4" name="Straight Connector 3">
              <a:extLst>
                <a:ext uri="{FF2B5EF4-FFF2-40B4-BE49-F238E27FC236}">
                  <a16:creationId xmlns:a16="http://schemas.microsoft.com/office/drawing/2014/main" id="{5A538764-073C-4B64-8957-71A9D7C69A1E}"/>
                </a:ext>
              </a:extLst>
            </p:cNvPr>
            <p:cNvCxnSpPr>
              <a:cxnSpLocks/>
            </p:cNvCxnSpPr>
            <p:nvPr/>
          </p:nvCxnSpPr>
          <p:spPr>
            <a:xfrm>
              <a:off x="39756" y="1020824"/>
              <a:ext cx="12099235" cy="0"/>
            </a:xfrm>
            <a:prstGeom prst="line">
              <a:avLst/>
            </a:prstGeom>
            <a:ln w="57150" cap="rnd"/>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606407FE-C8C5-409E-8885-FA69BA337AA8}"/>
              </a:ext>
            </a:extLst>
          </p:cNvPr>
          <p:cNvSpPr/>
          <p:nvPr/>
        </p:nvSpPr>
        <p:spPr>
          <a:xfrm>
            <a:off x="639860" y="1177914"/>
            <a:ext cx="11552140" cy="2862322"/>
          </a:xfrm>
          <a:prstGeom prst="rect">
            <a:avLst/>
          </a:prstGeom>
        </p:spPr>
        <p:txBody>
          <a:bodyPr wrap="square">
            <a:spAutoFit/>
          </a:bodyPr>
          <a:lstStyle/>
          <a:p>
            <a:pPr marL="285750" indent="-285750">
              <a:buFont typeface="Wingdings" panose="05000000000000000000" pitchFamily="2" charset="2"/>
              <a:buChar char="§"/>
            </a:pPr>
            <a:r>
              <a:rPr lang="en-US" sz="2800" dirty="0"/>
              <a:t>Found the subtle difference? We have added a caret symbol(^) in the Regular Expression. What this does it negates the effect of whatever it follows. Instead of giving us the output of everything starting with h to m, we will be presented with the output of everything apart from that.</a:t>
            </a:r>
          </a:p>
          <a:p>
            <a:endParaRPr lang="en-US" sz="1200" dirty="0"/>
          </a:p>
          <a:p>
            <a:pPr marL="285750" indent="-285750">
              <a:buFont typeface="Wingdings" panose="05000000000000000000" pitchFamily="2" charset="2"/>
              <a:buChar char="§"/>
            </a:pPr>
            <a:r>
              <a:rPr lang="en-US" sz="2800" dirty="0"/>
              <a:t>The output we can expect is words which are NOT starting with letters in between h and m but still followed by at the last.</a:t>
            </a:r>
          </a:p>
        </p:txBody>
      </p:sp>
      <p:grpSp>
        <p:nvGrpSpPr>
          <p:cNvPr id="5" name="Group 4">
            <a:extLst>
              <a:ext uri="{FF2B5EF4-FFF2-40B4-BE49-F238E27FC236}">
                <a16:creationId xmlns:a16="http://schemas.microsoft.com/office/drawing/2014/main" id="{EE989CD0-9CEF-4F38-87AE-5956314BC53E}"/>
              </a:ext>
            </a:extLst>
          </p:cNvPr>
          <p:cNvGrpSpPr/>
          <p:nvPr/>
        </p:nvGrpSpPr>
        <p:grpSpPr>
          <a:xfrm>
            <a:off x="4603052" y="4002965"/>
            <a:ext cx="2142698" cy="2592964"/>
            <a:chOff x="4603052" y="4002965"/>
            <a:chExt cx="2142698" cy="2592964"/>
          </a:xfrm>
        </p:grpSpPr>
        <p:sp>
          <p:nvSpPr>
            <p:cNvPr id="10" name="TextBox 9">
              <a:extLst>
                <a:ext uri="{FF2B5EF4-FFF2-40B4-BE49-F238E27FC236}">
                  <a16:creationId xmlns:a16="http://schemas.microsoft.com/office/drawing/2014/main" id="{29FC5750-48BE-4CD3-9BA4-EC0632E9E74B}"/>
                </a:ext>
              </a:extLst>
            </p:cNvPr>
            <p:cNvSpPr txBox="1"/>
            <p:nvPr/>
          </p:nvSpPr>
          <p:spPr>
            <a:xfrm>
              <a:off x="4603052" y="4002965"/>
              <a:ext cx="2142698" cy="707886"/>
            </a:xfrm>
            <a:prstGeom prst="rect">
              <a:avLst/>
            </a:prstGeom>
            <a:noFill/>
          </p:spPr>
          <p:txBody>
            <a:bodyPr wrap="square" rtlCol="0">
              <a:spAutoFit/>
            </a:bodyPr>
            <a:lstStyle/>
            <a:p>
              <a:pPr algn="ctr"/>
              <a:r>
                <a:rPr lang="en-US" sz="4000" b="1" u="sng" dirty="0">
                  <a:solidFill>
                    <a:schemeClr val="accent1"/>
                  </a:solidFill>
                </a:rPr>
                <a:t>Output:</a:t>
              </a:r>
            </a:p>
          </p:txBody>
        </p:sp>
        <p:sp>
          <p:nvSpPr>
            <p:cNvPr id="11" name="Arrow: Down 10">
              <a:extLst>
                <a:ext uri="{FF2B5EF4-FFF2-40B4-BE49-F238E27FC236}">
                  <a16:creationId xmlns:a16="http://schemas.microsoft.com/office/drawing/2014/main" id="{2DE433B9-F632-4A21-AEA4-196A854196EB}"/>
                </a:ext>
              </a:extLst>
            </p:cNvPr>
            <p:cNvSpPr/>
            <p:nvPr/>
          </p:nvSpPr>
          <p:spPr>
            <a:xfrm>
              <a:off x="5278616" y="4746429"/>
              <a:ext cx="736980" cy="70042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3">
              <a:extLst>
                <a:ext uri="{FF2B5EF4-FFF2-40B4-BE49-F238E27FC236}">
                  <a16:creationId xmlns:a16="http://schemas.microsoft.com/office/drawing/2014/main" id="{BCAA252D-C046-44A5-9FAB-B8F746D9CF74}"/>
                </a:ext>
              </a:extLst>
            </p:cNvPr>
            <p:cNvSpPr>
              <a:spLocks noChangeArrowheads="1"/>
            </p:cNvSpPr>
            <p:nvPr/>
          </p:nvSpPr>
          <p:spPr bwMode="auto">
            <a:xfrm flipH="1">
              <a:off x="5122459" y="5564878"/>
              <a:ext cx="1049292" cy="1031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3200" b="1" dirty="0"/>
                <a:t>s</a:t>
              </a:r>
              <a:r>
                <a:rPr kumimoji="0" lang="en-US" altLang="en-US" sz="3200" b="1" i="0" u="none" strike="noStrike" cap="none" normalizeH="0" baseline="0" dirty="0">
                  <a:ln>
                    <a:noFill/>
                  </a:ln>
                  <a:effectLst/>
                </a:rPr>
                <a:t>at </a:t>
              </a:r>
              <a:r>
                <a:rPr lang="en-US" altLang="en-US" sz="3200" b="1" dirty="0"/>
                <a:t>p</a:t>
              </a:r>
              <a:r>
                <a:rPr kumimoji="0" lang="en-US" altLang="en-US" sz="3200" b="1" i="0" u="none" strike="noStrike" cap="none" normalizeH="0" baseline="0" dirty="0">
                  <a:ln>
                    <a:noFill/>
                  </a:ln>
                  <a:effectLst/>
                </a:rPr>
                <a:t>at</a:t>
              </a:r>
            </a:p>
          </p:txBody>
        </p:sp>
      </p:grpSp>
    </p:spTree>
    <p:extLst>
      <p:ext uri="{BB962C8B-B14F-4D97-AF65-F5344CB8AC3E}">
        <p14:creationId xmlns:p14="http://schemas.microsoft.com/office/powerpoint/2010/main" val="5437072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2000">
              <a:srgbClr val="E4F4FF"/>
            </a:gs>
            <a:gs pos="69000">
              <a:schemeClr val="bg2">
                <a:shade val="96000"/>
                <a:satMod val="120000"/>
                <a:lumMod val="85000"/>
                <a:alpha val="48000"/>
              </a:schemeClr>
            </a:gs>
          </a:gsLst>
          <a:lin ang="2700000" scaled="1"/>
          <a:tileRect/>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873BE40-0A09-45FF-AA8D-ECB73181CA00}"/>
              </a:ext>
            </a:extLst>
          </p:cNvPr>
          <p:cNvGrpSpPr/>
          <p:nvPr/>
        </p:nvGrpSpPr>
        <p:grpSpPr>
          <a:xfrm>
            <a:off x="39756" y="155849"/>
            <a:ext cx="12099235" cy="864975"/>
            <a:chOff x="39756" y="155849"/>
            <a:chExt cx="12099235" cy="864975"/>
          </a:xfrm>
        </p:grpSpPr>
        <p:sp>
          <p:nvSpPr>
            <p:cNvPr id="2" name="TextBox 1">
              <a:extLst>
                <a:ext uri="{FF2B5EF4-FFF2-40B4-BE49-F238E27FC236}">
                  <a16:creationId xmlns:a16="http://schemas.microsoft.com/office/drawing/2014/main" id="{77FD1CDC-E0FA-43A0-A9E1-F8DC87469BE6}"/>
                </a:ext>
              </a:extLst>
            </p:cNvPr>
            <p:cNvSpPr txBox="1"/>
            <p:nvPr/>
          </p:nvSpPr>
          <p:spPr>
            <a:xfrm>
              <a:off x="423673" y="155849"/>
              <a:ext cx="9846365" cy="707886"/>
            </a:xfrm>
            <a:prstGeom prst="rect">
              <a:avLst/>
            </a:prstGeom>
            <a:noFill/>
          </p:spPr>
          <p:txBody>
            <a:bodyPr wrap="square" rtlCol="0">
              <a:spAutoFit/>
            </a:bodyPr>
            <a:lstStyle/>
            <a:p>
              <a:r>
                <a:rPr lang="en-US" sz="4000" dirty="0">
                  <a:solidFill>
                    <a:srgbClr val="032293"/>
                  </a:solidFill>
                  <a:latin typeface="Adobe Gothic Std B" panose="020B0800000000000000" pitchFamily="34" charset="-128"/>
                  <a:ea typeface="Adobe Gothic Std B" panose="020B0800000000000000" pitchFamily="34" charset="-128"/>
                </a:rPr>
                <a:t>Regular Expression Operations</a:t>
              </a:r>
            </a:p>
          </p:txBody>
        </p:sp>
        <p:cxnSp>
          <p:nvCxnSpPr>
            <p:cNvPr id="4" name="Straight Connector 3">
              <a:extLst>
                <a:ext uri="{FF2B5EF4-FFF2-40B4-BE49-F238E27FC236}">
                  <a16:creationId xmlns:a16="http://schemas.microsoft.com/office/drawing/2014/main" id="{5A538764-073C-4B64-8957-71A9D7C69A1E}"/>
                </a:ext>
              </a:extLst>
            </p:cNvPr>
            <p:cNvCxnSpPr>
              <a:cxnSpLocks/>
            </p:cNvCxnSpPr>
            <p:nvPr/>
          </p:nvCxnSpPr>
          <p:spPr>
            <a:xfrm>
              <a:off x="39756" y="1020824"/>
              <a:ext cx="12099235" cy="0"/>
            </a:xfrm>
            <a:prstGeom prst="line">
              <a:avLst/>
            </a:prstGeom>
            <a:ln w="57150" cap="rnd"/>
          </p:spPr>
          <p:style>
            <a:lnRef idx="1">
              <a:schemeClr val="accent1"/>
            </a:lnRef>
            <a:fillRef idx="0">
              <a:schemeClr val="accent1"/>
            </a:fillRef>
            <a:effectRef idx="0">
              <a:schemeClr val="accent1"/>
            </a:effectRef>
            <a:fontRef idx="minor">
              <a:schemeClr val="tx1"/>
            </a:fontRef>
          </p:style>
        </p:cxnSp>
      </p:grpSp>
      <p:graphicFrame>
        <p:nvGraphicFramePr>
          <p:cNvPr id="6" name="Diagram 5">
            <a:extLst>
              <a:ext uri="{FF2B5EF4-FFF2-40B4-BE49-F238E27FC236}">
                <a16:creationId xmlns:a16="http://schemas.microsoft.com/office/drawing/2014/main" id="{C2D73947-75E7-4788-B4C7-9D0A2410C033}"/>
              </a:ext>
            </a:extLst>
          </p:cNvPr>
          <p:cNvGraphicFramePr/>
          <p:nvPr>
            <p:extLst>
              <p:ext uri="{D42A27DB-BD31-4B8C-83A1-F6EECF244321}">
                <p14:modId xmlns:p14="http://schemas.microsoft.com/office/powerpoint/2010/main" val="1191472943"/>
              </p:ext>
            </p:extLst>
          </p:nvPr>
        </p:nvGraphicFramePr>
        <p:xfrm>
          <a:off x="659313" y="1347551"/>
          <a:ext cx="10873374" cy="1409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a:extLst>
              <a:ext uri="{FF2B5EF4-FFF2-40B4-BE49-F238E27FC236}">
                <a16:creationId xmlns:a16="http://schemas.microsoft.com/office/drawing/2014/main" id="{2EEBF54F-E8C7-46C1-8798-5173DEF83899}"/>
              </a:ext>
            </a:extLst>
          </p:cNvPr>
          <p:cNvSpPr/>
          <p:nvPr/>
        </p:nvSpPr>
        <p:spPr>
          <a:xfrm>
            <a:off x="1013497" y="2748058"/>
            <a:ext cx="10519190" cy="3539430"/>
          </a:xfrm>
          <a:prstGeom prst="rect">
            <a:avLst/>
          </a:prstGeom>
        </p:spPr>
        <p:txBody>
          <a:bodyPr wrap="square">
            <a:spAutoFit/>
          </a:bodyPr>
          <a:lstStyle/>
          <a:p>
            <a:pPr marL="342900" indent="-342900">
              <a:buFont typeface="Courier New" panose="02070309020205020404" pitchFamily="49" charset="0"/>
              <a:buChar char="o"/>
            </a:pPr>
            <a:r>
              <a:rPr lang="en-US" sz="2800" dirty="0"/>
              <a:t>We can check out another operation using Regular Expressions where we replace an item of the string with something else. It is very simple and can be illustrated with the following piece of code:</a:t>
            </a:r>
          </a:p>
          <a:p>
            <a:endParaRPr lang="en-US" sz="2800" dirty="0"/>
          </a:p>
          <a:p>
            <a:pPr marL="342900" indent="-342900">
              <a:buFont typeface="Courier New" panose="02070309020205020404" pitchFamily="49" charset="0"/>
              <a:buChar char="o"/>
            </a:pPr>
            <a:r>
              <a:rPr lang="en-US" sz="2800" dirty="0"/>
              <a:t>In the above example, the word </a:t>
            </a:r>
            <a:r>
              <a:rPr lang="en-US" sz="2800" b="1" dirty="0"/>
              <a:t>rat</a:t>
            </a:r>
            <a:r>
              <a:rPr lang="en-US" sz="2800" dirty="0"/>
              <a:t> is replaced with the word </a:t>
            </a:r>
            <a:r>
              <a:rPr lang="en-US" sz="2800" b="1" dirty="0"/>
              <a:t>food.</a:t>
            </a:r>
            <a:r>
              <a:rPr lang="en-US" sz="2800" dirty="0"/>
              <a:t> The final output will look like this. The substitute method of the Regular Expressions is made use of this case and it has a vast variety of practical use cases as well.</a:t>
            </a:r>
          </a:p>
        </p:txBody>
      </p:sp>
    </p:spTree>
    <p:extLst>
      <p:ext uri="{BB962C8B-B14F-4D97-AF65-F5344CB8AC3E}">
        <p14:creationId xmlns:p14="http://schemas.microsoft.com/office/powerpoint/2010/main" val="23630842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gradFill flip="none" rotWithShape="1">
          <a:gsLst>
            <a:gs pos="2000">
              <a:srgbClr val="E4F4FF"/>
            </a:gs>
            <a:gs pos="69000">
              <a:schemeClr val="bg2">
                <a:shade val="96000"/>
                <a:satMod val="120000"/>
                <a:lumMod val="85000"/>
                <a:alpha val="48000"/>
              </a:schemeClr>
            </a:gs>
          </a:gsLst>
          <a:lin ang="2700000" scaled="1"/>
          <a:tileRect/>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873BE40-0A09-45FF-AA8D-ECB73181CA00}"/>
              </a:ext>
            </a:extLst>
          </p:cNvPr>
          <p:cNvGrpSpPr/>
          <p:nvPr/>
        </p:nvGrpSpPr>
        <p:grpSpPr>
          <a:xfrm>
            <a:off x="39756" y="155849"/>
            <a:ext cx="12099235" cy="864975"/>
            <a:chOff x="39756" y="155849"/>
            <a:chExt cx="12099235" cy="864975"/>
          </a:xfrm>
        </p:grpSpPr>
        <p:sp>
          <p:nvSpPr>
            <p:cNvPr id="2" name="TextBox 1">
              <a:extLst>
                <a:ext uri="{FF2B5EF4-FFF2-40B4-BE49-F238E27FC236}">
                  <a16:creationId xmlns:a16="http://schemas.microsoft.com/office/drawing/2014/main" id="{77FD1CDC-E0FA-43A0-A9E1-F8DC87469BE6}"/>
                </a:ext>
              </a:extLst>
            </p:cNvPr>
            <p:cNvSpPr txBox="1"/>
            <p:nvPr/>
          </p:nvSpPr>
          <p:spPr>
            <a:xfrm>
              <a:off x="423673" y="155849"/>
              <a:ext cx="9846365" cy="707886"/>
            </a:xfrm>
            <a:prstGeom prst="rect">
              <a:avLst/>
            </a:prstGeom>
            <a:noFill/>
          </p:spPr>
          <p:txBody>
            <a:bodyPr wrap="square" rtlCol="0">
              <a:spAutoFit/>
            </a:bodyPr>
            <a:lstStyle/>
            <a:p>
              <a:r>
                <a:rPr lang="en-US" sz="4000" dirty="0">
                  <a:solidFill>
                    <a:srgbClr val="032293"/>
                  </a:solidFill>
                  <a:latin typeface="Adobe Gothic Std B" panose="020B0800000000000000" pitchFamily="34" charset="-128"/>
                  <a:ea typeface="Adobe Gothic Std B" panose="020B0800000000000000" pitchFamily="34" charset="-128"/>
                </a:rPr>
                <a:t>Regular Expression Operations</a:t>
              </a:r>
            </a:p>
          </p:txBody>
        </p:sp>
        <p:cxnSp>
          <p:nvCxnSpPr>
            <p:cNvPr id="4" name="Straight Connector 3">
              <a:extLst>
                <a:ext uri="{FF2B5EF4-FFF2-40B4-BE49-F238E27FC236}">
                  <a16:creationId xmlns:a16="http://schemas.microsoft.com/office/drawing/2014/main" id="{5A538764-073C-4B64-8957-71A9D7C69A1E}"/>
                </a:ext>
              </a:extLst>
            </p:cNvPr>
            <p:cNvCxnSpPr>
              <a:cxnSpLocks/>
            </p:cNvCxnSpPr>
            <p:nvPr/>
          </p:nvCxnSpPr>
          <p:spPr>
            <a:xfrm>
              <a:off x="39756" y="1020824"/>
              <a:ext cx="12099235" cy="0"/>
            </a:xfrm>
            <a:prstGeom prst="line">
              <a:avLst/>
            </a:prstGeom>
            <a:ln w="57150" cap="rnd"/>
          </p:spPr>
          <p:style>
            <a:lnRef idx="1">
              <a:schemeClr val="accent1"/>
            </a:lnRef>
            <a:fillRef idx="0">
              <a:schemeClr val="accent1"/>
            </a:fillRef>
            <a:effectRef idx="0">
              <a:schemeClr val="accent1"/>
            </a:effectRef>
            <a:fontRef idx="minor">
              <a:schemeClr val="tx1"/>
            </a:fontRef>
          </p:style>
        </p:cxnSp>
      </p:grpSp>
      <p:graphicFrame>
        <p:nvGraphicFramePr>
          <p:cNvPr id="6" name="Diagram 5">
            <a:extLst>
              <a:ext uri="{FF2B5EF4-FFF2-40B4-BE49-F238E27FC236}">
                <a16:creationId xmlns:a16="http://schemas.microsoft.com/office/drawing/2014/main" id="{C2D73947-75E7-4788-B4C7-9D0A2410C033}"/>
              </a:ext>
            </a:extLst>
          </p:cNvPr>
          <p:cNvGraphicFramePr/>
          <p:nvPr/>
        </p:nvGraphicFramePr>
        <p:xfrm>
          <a:off x="659313" y="1347551"/>
          <a:ext cx="10873374" cy="1409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0" name="Group 9">
            <a:extLst>
              <a:ext uri="{FF2B5EF4-FFF2-40B4-BE49-F238E27FC236}">
                <a16:creationId xmlns:a16="http://schemas.microsoft.com/office/drawing/2014/main" id="{B2A1F1C1-E6EE-46F5-B40F-22F9E68C34FD}"/>
              </a:ext>
            </a:extLst>
          </p:cNvPr>
          <p:cNvGrpSpPr/>
          <p:nvPr/>
        </p:nvGrpSpPr>
        <p:grpSpPr>
          <a:xfrm>
            <a:off x="3370997" y="2599005"/>
            <a:ext cx="6646460" cy="3600986"/>
            <a:chOff x="3370997" y="2735485"/>
            <a:chExt cx="6646460" cy="3600986"/>
          </a:xfrm>
        </p:grpSpPr>
        <p:sp>
          <p:nvSpPr>
            <p:cNvPr id="5" name="Rectangle 2">
              <a:extLst>
                <a:ext uri="{FF2B5EF4-FFF2-40B4-BE49-F238E27FC236}">
                  <a16:creationId xmlns:a16="http://schemas.microsoft.com/office/drawing/2014/main" id="{D463F5D9-F544-45DB-904E-54F0AFEC5EDE}"/>
                </a:ext>
              </a:extLst>
            </p:cNvPr>
            <p:cNvSpPr>
              <a:spLocks noChangeArrowheads="1"/>
            </p:cNvSpPr>
            <p:nvPr/>
          </p:nvSpPr>
          <p:spPr bwMode="auto">
            <a:xfrm>
              <a:off x="3703093" y="2735485"/>
              <a:ext cx="6314364"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dirty="0">
                  <a:ln>
                    <a:noFill/>
                  </a:ln>
                  <a:solidFill>
                    <a:srgbClr val="006699"/>
                  </a:solidFill>
                  <a:effectLst/>
                  <a:latin typeface="+mn-lt"/>
                </a:rPr>
                <a:t>import</a:t>
              </a:r>
              <a:r>
                <a:rPr kumimoji="0" lang="en-US" altLang="en-US" sz="2600" b="0" i="0" u="none" strike="noStrike" cap="none" normalizeH="0" baseline="0" dirty="0">
                  <a:ln>
                    <a:noFill/>
                  </a:ln>
                  <a:solidFill>
                    <a:srgbClr val="FFFFFF"/>
                  </a:solidFill>
                  <a:effectLst/>
                  <a:latin typeface="+mn-lt"/>
                </a:rPr>
                <a:t> </a:t>
              </a:r>
              <a:r>
                <a:rPr kumimoji="0" lang="en-US" altLang="en-US" sz="2600" b="0" i="0" u="none" strike="noStrike" cap="none" normalizeH="0" baseline="0" dirty="0">
                  <a:ln>
                    <a:noFill/>
                  </a:ln>
                  <a:solidFill>
                    <a:srgbClr val="000000"/>
                  </a:solidFill>
                  <a:effectLst/>
                  <a:latin typeface="+mn-lt"/>
                </a:rPr>
                <a:t>re</a:t>
              </a:r>
              <a:endParaRPr kumimoji="0" lang="en-US" altLang="en-US" sz="2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dirty="0">
                  <a:ln>
                    <a:noFill/>
                  </a:ln>
                  <a:solidFill>
                    <a:srgbClr val="FFFFFF"/>
                  </a:solidFill>
                  <a:effectLst/>
                  <a:latin typeface="+mn-lt"/>
                </a:rPr>
                <a:t> </a:t>
              </a:r>
              <a:endParaRPr kumimoji="0" lang="en-US" altLang="en-US" sz="2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dirty="0">
                  <a:ln>
                    <a:noFill/>
                  </a:ln>
                  <a:solidFill>
                    <a:srgbClr val="000000"/>
                  </a:solidFill>
                  <a:effectLst/>
                  <a:latin typeface="+mn-lt"/>
                </a:rPr>
                <a:t>Food </a:t>
              </a:r>
              <a:r>
                <a:rPr kumimoji="0" lang="en-US" altLang="en-US" sz="2600" b="1" i="0" u="none" strike="noStrike" cap="none" normalizeH="0" baseline="0" dirty="0">
                  <a:ln>
                    <a:noFill/>
                  </a:ln>
                  <a:solidFill>
                    <a:srgbClr val="006699"/>
                  </a:solidFill>
                  <a:effectLst/>
                  <a:latin typeface="+mn-lt"/>
                </a:rPr>
                <a:t>=</a:t>
              </a:r>
              <a:r>
                <a:rPr kumimoji="0" lang="en-US" altLang="en-US" sz="2600" b="0" i="0" u="none" strike="noStrike" cap="none" normalizeH="0" baseline="0" dirty="0">
                  <a:ln>
                    <a:noFill/>
                  </a:ln>
                  <a:solidFill>
                    <a:srgbClr val="FFFFFF"/>
                  </a:solidFill>
                  <a:effectLst/>
                  <a:latin typeface="+mn-lt"/>
                </a:rPr>
                <a:t> </a:t>
              </a:r>
              <a:r>
                <a:rPr kumimoji="0" lang="en-US" altLang="en-US" sz="2600" b="0" i="0" u="none" strike="noStrike" cap="none" normalizeH="0" baseline="0" dirty="0">
                  <a:ln>
                    <a:noFill/>
                  </a:ln>
                  <a:solidFill>
                    <a:srgbClr val="0000FF"/>
                  </a:solidFill>
                  <a:effectLst/>
                  <a:latin typeface="+mn-lt"/>
                </a:rPr>
                <a:t>"hat rat mat pat"</a:t>
              </a:r>
              <a:endParaRPr kumimoji="0" lang="en-US" altLang="en-US" sz="2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dirty="0">
                  <a:ln>
                    <a:noFill/>
                  </a:ln>
                  <a:solidFill>
                    <a:srgbClr val="FFFFFF"/>
                  </a:solidFill>
                  <a:effectLst/>
                  <a:latin typeface="+mn-lt"/>
                </a:rPr>
                <a:t> </a:t>
              </a:r>
              <a:endParaRPr kumimoji="0" lang="en-US" altLang="en-US" sz="2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dirty="0">
                  <a:ln>
                    <a:noFill/>
                  </a:ln>
                  <a:solidFill>
                    <a:srgbClr val="000000"/>
                  </a:solidFill>
                  <a:effectLst/>
                  <a:latin typeface="+mn-lt"/>
                </a:rPr>
                <a:t>regex </a:t>
              </a:r>
              <a:r>
                <a:rPr kumimoji="0" lang="en-US" altLang="en-US" sz="2600" b="1" i="0" u="none" strike="noStrike" cap="none" normalizeH="0" baseline="0" dirty="0">
                  <a:ln>
                    <a:noFill/>
                  </a:ln>
                  <a:solidFill>
                    <a:srgbClr val="006699"/>
                  </a:solidFill>
                  <a:effectLst/>
                  <a:latin typeface="+mn-lt"/>
                </a:rPr>
                <a:t>=</a:t>
              </a:r>
              <a:r>
                <a:rPr kumimoji="0" lang="en-US" altLang="en-US" sz="2600" b="0" i="0" u="none" strike="noStrike" cap="none" normalizeH="0" baseline="0" dirty="0">
                  <a:ln>
                    <a:noFill/>
                  </a:ln>
                  <a:solidFill>
                    <a:srgbClr val="FFFFFF"/>
                  </a:solidFill>
                  <a:effectLst/>
                  <a:latin typeface="+mn-lt"/>
                </a:rPr>
                <a:t> </a:t>
              </a:r>
              <a:r>
                <a:rPr kumimoji="0" lang="en-US" altLang="en-US" sz="2600" b="0" i="0" u="none" strike="noStrike" cap="none" normalizeH="0" baseline="0" dirty="0" err="1">
                  <a:ln>
                    <a:noFill/>
                  </a:ln>
                  <a:solidFill>
                    <a:srgbClr val="000000"/>
                  </a:solidFill>
                  <a:effectLst/>
                  <a:latin typeface="+mn-lt"/>
                </a:rPr>
                <a:t>re.</a:t>
              </a:r>
              <a:r>
                <a:rPr kumimoji="0" lang="en-US" altLang="en-US" sz="2600" b="0" i="0" u="none" strike="noStrike" cap="none" normalizeH="0" baseline="0" dirty="0" err="1">
                  <a:ln>
                    <a:noFill/>
                  </a:ln>
                  <a:solidFill>
                    <a:srgbClr val="FF1493"/>
                  </a:solidFill>
                  <a:effectLst/>
                  <a:latin typeface="+mn-lt"/>
                </a:rPr>
                <a:t>compile</a:t>
              </a:r>
              <a:r>
                <a:rPr kumimoji="0" lang="en-US" altLang="en-US" sz="2600" b="0" i="0" u="none" strike="noStrike" cap="none" normalizeH="0" baseline="0" dirty="0">
                  <a:ln>
                    <a:noFill/>
                  </a:ln>
                  <a:solidFill>
                    <a:srgbClr val="000000"/>
                  </a:solidFill>
                  <a:effectLst/>
                  <a:latin typeface="+mn-lt"/>
                </a:rPr>
                <a:t>(</a:t>
              </a:r>
              <a:r>
                <a:rPr kumimoji="0" lang="en-US" altLang="en-US" sz="2600" b="0" i="0" u="none" strike="noStrike" cap="none" normalizeH="0" baseline="0" dirty="0">
                  <a:ln>
                    <a:noFill/>
                  </a:ln>
                  <a:solidFill>
                    <a:srgbClr val="0000FF"/>
                  </a:solidFill>
                  <a:effectLst/>
                  <a:latin typeface="+mn-lt"/>
                </a:rPr>
                <a:t>"[r]at"</a:t>
              </a:r>
              <a:r>
                <a:rPr kumimoji="0" lang="en-US" altLang="en-US" sz="2600" b="0" i="0" u="none" strike="noStrike" cap="none" normalizeH="0" baseline="0" dirty="0">
                  <a:ln>
                    <a:noFill/>
                  </a:ln>
                  <a:solidFill>
                    <a:srgbClr val="000000"/>
                  </a:solidFill>
                  <a:effectLst/>
                  <a:latin typeface="+mn-lt"/>
                </a:rPr>
                <a:t>)</a:t>
              </a:r>
              <a:endParaRPr kumimoji="0" lang="en-US" altLang="en-US" sz="2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dirty="0">
                  <a:ln>
                    <a:noFill/>
                  </a:ln>
                  <a:solidFill>
                    <a:srgbClr val="FFFFFF"/>
                  </a:solidFill>
                  <a:effectLst/>
                  <a:latin typeface="+mn-lt"/>
                </a:rPr>
                <a:t> </a:t>
              </a:r>
              <a:endParaRPr kumimoji="0" lang="en-US" altLang="en-US" sz="2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dirty="0">
                  <a:ln>
                    <a:noFill/>
                  </a:ln>
                  <a:solidFill>
                    <a:srgbClr val="000000"/>
                  </a:solidFill>
                  <a:effectLst/>
                  <a:latin typeface="+mn-lt"/>
                </a:rPr>
                <a:t>Food </a:t>
              </a:r>
              <a:r>
                <a:rPr kumimoji="0" lang="en-US" altLang="en-US" sz="2600" b="1" i="0" u="none" strike="noStrike" cap="none" normalizeH="0" baseline="0" dirty="0">
                  <a:ln>
                    <a:noFill/>
                  </a:ln>
                  <a:solidFill>
                    <a:srgbClr val="006699"/>
                  </a:solidFill>
                  <a:effectLst/>
                  <a:latin typeface="+mn-lt"/>
                </a:rPr>
                <a:t>=</a:t>
              </a:r>
              <a:r>
                <a:rPr kumimoji="0" lang="en-US" altLang="en-US" sz="2600" b="0" i="0" u="none" strike="noStrike" cap="none" normalizeH="0" baseline="0" dirty="0">
                  <a:ln>
                    <a:noFill/>
                  </a:ln>
                  <a:solidFill>
                    <a:srgbClr val="FFFFFF"/>
                  </a:solidFill>
                  <a:effectLst/>
                  <a:latin typeface="+mn-lt"/>
                </a:rPr>
                <a:t> </a:t>
              </a:r>
              <a:r>
                <a:rPr kumimoji="0" lang="en-US" altLang="en-US" sz="2600" b="0" i="0" u="none" strike="noStrike" cap="none" normalizeH="0" baseline="0" dirty="0" err="1">
                  <a:ln>
                    <a:noFill/>
                  </a:ln>
                  <a:solidFill>
                    <a:srgbClr val="000000"/>
                  </a:solidFill>
                  <a:effectLst/>
                  <a:latin typeface="+mn-lt"/>
                </a:rPr>
                <a:t>regex.sub</a:t>
              </a:r>
              <a:r>
                <a:rPr kumimoji="0" lang="en-US" altLang="en-US" sz="2600" b="0" i="0" u="none" strike="noStrike" cap="none" normalizeH="0" baseline="0" dirty="0">
                  <a:ln>
                    <a:noFill/>
                  </a:ln>
                  <a:solidFill>
                    <a:srgbClr val="000000"/>
                  </a:solidFill>
                  <a:effectLst/>
                  <a:latin typeface="+mn-lt"/>
                </a:rPr>
                <a:t>(</a:t>
              </a:r>
              <a:r>
                <a:rPr kumimoji="0" lang="en-US" altLang="en-US" sz="2600" b="0" i="0" u="none" strike="noStrike" cap="none" normalizeH="0" baseline="0" dirty="0">
                  <a:ln>
                    <a:noFill/>
                  </a:ln>
                  <a:solidFill>
                    <a:srgbClr val="0000FF"/>
                  </a:solidFill>
                  <a:effectLst/>
                  <a:latin typeface="+mn-lt"/>
                </a:rPr>
                <a:t>"food"</a:t>
              </a:r>
              <a:r>
                <a:rPr kumimoji="0" lang="en-US" altLang="en-US" sz="2600" b="0" i="0" u="none" strike="noStrike" cap="none" normalizeH="0" baseline="0" dirty="0">
                  <a:ln>
                    <a:noFill/>
                  </a:ln>
                  <a:solidFill>
                    <a:srgbClr val="000000"/>
                  </a:solidFill>
                  <a:effectLst/>
                  <a:latin typeface="+mn-lt"/>
                </a:rPr>
                <a:t>, Food)</a:t>
              </a:r>
              <a:endParaRPr kumimoji="0" lang="en-US" altLang="en-US" sz="2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dirty="0">
                  <a:ln>
                    <a:noFill/>
                  </a:ln>
                  <a:solidFill>
                    <a:srgbClr val="FFFFFF"/>
                  </a:solidFill>
                  <a:effectLst/>
                  <a:latin typeface="+mn-lt"/>
                </a:rPr>
                <a:t> </a:t>
              </a:r>
              <a:endParaRPr kumimoji="0" lang="en-US" altLang="en-US" sz="2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dirty="0">
                  <a:ln>
                    <a:noFill/>
                  </a:ln>
                  <a:solidFill>
                    <a:srgbClr val="FF1493"/>
                  </a:solidFill>
                  <a:effectLst/>
                  <a:latin typeface="+mn-lt"/>
                </a:rPr>
                <a:t>print</a:t>
              </a:r>
              <a:r>
                <a:rPr kumimoji="0" lang="en-US" altLang="en-US" sz="2600" b="0" i="0" u="none" strike="noStrike" cap="none" normalizeH="0" baseline="0" dirty="0">
                  <a:ln>
                    <a:noFill/>
                  </a:ln>
                  <a:solidFill>
                    <a:srgbClr val="000000"/>
                  </a:solidFill>
                  <a:effectLst/>
                  <a:latin typeface="+mn-lt"/>
                </a:rPr>
                <a:t>(Food)</a:t>
              </a:r>
              <a:endParaRPr kumimoji="0" lang="en-US" altLang="en-US" sz="2600" b="0" i="0" u="none" strike="noStrike" cap="none" normalizeH="0" baseline="0" dirty="0">
                <a:ln>
                  <a:noFill/>
                </a:ln>
                <a:solidFill>
                  <a:schemeClr val="tx1"/>
                </a:solidFill>
                <a:effectLst/>
                <a:latin typeface="+mn-lt"/>
              </a:endParaRPr>
            </a:p>
          </p:txBody>
        </p:sp>
        <p:cxnSp>
          <p:nvCxnSpPr>
            <p:cNvPr id="9" name="Straight Connector 8">
              <a:extLst>
                <a:ext uri="{FF2B5EF4-FFF2-40B4-BE49-F238E27FC236}">
                  <a16:creationId xmlns:a16="http://schemas.microsoft.com/office/drawing/2014/main" id="{082A0C6B-5345-4C31-AD52-5E330273C297}"/>
                </a:ext>
              </a:extLst>
            </p:cNvPr>
            <p:cNvCxnSpPr/>
            <p:nvPr/>
          </p:nvCxnSpPr>
          <p:spPr>
            <a:xfrm>
              <a:off x="3370997" y="2893325"/>
              <a:ext cx="0" cy="3443146"/>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250526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amond(in)">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flip="none" rotWithShape="1">
          <a:gsLst>
            <a:gs pos="2000">
              <a:srgbClr val="E4F4FF"/>
            </a:gs>
            <a:gs pos="69000">
              <a:schemeClr val="bg2">
                <a:shade val="96000"/>
                <a:satMod val="120000"/>
                <a:lumMod val="85000"/>
                <a:alpha val="48000"/>
              </a:schemeClr>
            </a:gs>
          </a:gsLst>
          <a:lin ang="2700000" scaled="1"/>
          <a:tileRect/>
        </a:gra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0CD8D98D-1BED-4E6C-9A4F-91B1CE7EBAB0}"/>
              </a:ext>
            </a:extLst>
          </p:cNvPr>
          <p:cNvGrpSpPr/>
          <p:nvPr/>
        </p:nvGrpSpPr>
        <p:grpSpPr>
          <a:xfrm>
            <a:off x="39756" y="155849"/>
            <a:ext cx="12099235" cy="864975"/>
            <a:chOff x="39756" y="155849"/>
            <a:chExt cx="12099235" cy="864975"/>
          </a:xfrm>
        </p:grpSpPr>
        <p:sp>
          <p:nvSpPr>
            <p:cNvPr id="2" name="TextBox 1">
              <a:extLst>
                <a:ext uri="{FF2B5EF4-FFF2-40B4-BE49-F238E27FC236}">
                  <a16:creationId xmlns:a16="http://schemas.microsoft.com/office/drawing/2014/main" id="{77FD1CDC-E0FA-43A0-A9E1-F8DC87469BE6}"/>
                </a:ext>
              </a:extLst>
            </p:cNvPr>
            <p:cNvSpPr txBox="1"/>
            <p:nvPr/>
          </p:nvSpPr>
          <p:spPr>
            <a:xfrm>
              <a:off x="423673" y="155849"/>
              <a:ext cx="9846365" cy="707886"/>
            </a:xfrm>
            <a:prstGeom prst="rect">
              <a:avLst/>
            </a:prstGeom>
            <a:noFill/>
          </p:spPr>
          <p:txBody>
            <a:bodyPr wrap="square" rtlCol="0">
              <a:spAutoFit/>
            </a:bodyPr>
            <a:lstStyle/>
            <a:p>
              <a:r>
                <a:rPr lang="en-US" sz="4000" dirty="0">
                  <a:solidFill>
                    <a:srgbClr val="032293"/>
                  </a:solidFill>
                  <a:latin typeface="Adobe Gothic Std B" panose="020B0800000000000000" pitchFamily="34" charset="-128"/>
                  <a:ea typeface="Adobe Gothic Std B" panose="020B0800000000000000" pitchFamily="34" charset="-128"/>
                </a:rPr>
                <a:t>Regular Expression Operations</a:t>
              </a:r>
            </a:p>
          </p:txBody>
        </p:sp>
        <p:cxnSp>
          <p:nvCxnSpPr>
            <p:cNvPr id="4" name="Straight Connector 3">
              <a:extLst>
                <a:ext uri="{FF2B5EF4-FFF2-40B4-BE49-F238E27FC236}">
                  <a16:creationId xmlns:a16="http://schemas.microsoft.com/office/drawing/2014/main" id="{5A538764-073C-4B64-8957-71A9D7C69A1E}"/>
                </a:ext>
              </a:extLst>
            </p:cNvPr>
            <p:cNvCxnSpPr>
              <a:cxnSpLocks/>
            </p:cNvCxnSpPr>
            <p:nvPr/>
          </p:nvCxnSpPr>
          <p:spPr>
            <a:xfrm>
              <a:off x="39756" y="1020824"/>
              <a:ext cx="12099235" cy="0"/>
            </a:xfrm>
            <a:prstGeom prst="line">
              <a:avLst/>
            </a:prstGeom>
            <a:ln w="57150" cap="rnd"/>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860B956B-DEB5-4ACA-89AF-8AAA9EC89427}"/>
              </a:ext>
            </a:extLst>
          </p:cNvPr>
          <p:cNvGrpSpPr/>
          <p:nvPr/>
        </p:nvGrpSpPr>
        <p:grpSpPr>
          <a:xfrm>
            <a:off x="4643995" y="1018066"/>
            <a:ext cx="2142698" cy="5190819"/>
            <a:chOff x="4643995" y="1018066"/>
            <a:chExt cx="2142698" cy="5190819"/>
          </a:xfrm>
        </p:grpSpPr>
        <p:sp>
          <p:nvSpPr>
            <p:cNvPr id="7" name="TextBox 6">
              <a:extLst>
                <a:ext uri="{FF2B5EF4-FFF2-40B4-BE49-F238E27FC236}">
                  <a16:creationId xmlns:a16="http://schemas.microsoft.com/office/drawing/2014/main" id="{FF6A5E8B-431F-4641-9B55-D6E04DE73569}"/>
                </a:ext>
              </a:extLst>
            </p:cNvPr>
            <p:cNvSpPr txBox="1"/>
            <p:nvPr/>
          </p:nvSpPr>
          <p:spPr>
            <a:xfrm>
              <a:off x="4643995" y="1018066"/>
              <a:ext cx="2142698" cy="707886"/>
            </a:xfrm>
            <a:prstGeom prst="rect">
              <a:avLst/>
            </a:prstGeom>
            <a:noFill/>
          </p:spPr>
          <p:txBody>
            <a:bodyPr wrap="square" rtlCol="0">
              <a:spAutoFit/>
            </a:bodyPr>
            <a:lstStyle/>
            <a:p>
              <a:pPr algn="ctr"/>
              <a:r>
                <a:rPr lang="en-US" sz="4000" b="1" u="sng" dirty="0">
                  <a:solidFill>
                    <a:schemeClr val="accent1"/>
                  </a:solidFill>
                </a:rPr>
                <a:t>Output:</a:t>
              </a:r>
            </a:p>
          </p:txBody>
        </p:sp>
        <p:sp>
          <p:nvSpPr>
            <p:cNvPr id="8" name="Arrow: Down 7">
              <a:extLst>
                <a:ext uri="{FF2B5EF4-FFF2-40B4-BE49-F238E27FC236}">
                  <a16:creationId xmlns:a16="http://schemas.microsoft.com/office/drawing/2014/main" id="{D1F03974-6167-458B-945D-A527DE002B90}"/>
                </a:ext>
              </a:extLst>
            </p:cNvPr>
            <p:cNvSpPr/>
            <p:nvPr/>
          </p:nvSpPr>
          <p:spPr>
            <a:xfrm>
              <a:off x="5346855" y="1829690"/>
              <a:ext cx="736979" cy="905304"/>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2">
              <a:extLst>
                <a:ext uri="{FF2B5EF4-FFF2-40B4-BE49-F238E27FC236}">
                  <a16:creationId xmlns:a16="http://schemas.microsoft.com/office/drawing/2014/main" id="{042ACE1F-3BFF-46C6-96FC-0CDAB2D5F26C}"/>
                </a:ext>
              </a:extLst>
            </p:cNvPr>
            <p:cNvSpPr>
              <a:spLocks noChangeArrowheads="1"/>
            </p:cNvSpPr>
            <p:nvPr/>
          </p:nvSpPr>
          <p:spPr bwMode="auto">
            <a:xfrm>
              <a:off x="5127899" y="2838732"/>
              <a:ext cx="1635946" cy="3370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400" b="1" i="0" u="none" strike="noStrike" cap="none" normalizeH="0" baseline="0" dirty="0">
                  <a:ln>
                    <a:noFill/>
                  </a:ln>
                  <a:effectLst/>
                </a:rPr>
                <a:t>hat food mat pat </a:t>
              </a:r>
            </a:p>
          </p:txBody>
        </p:sp>
      </p:grpSp>
    </p:spTree>
    <p:extLst>
      <p:ext uri="{BB962C8B-B14F-4D97-AF65-F5344CB8AC3E}">
        <p14:creationId xmlns:p14="http://schemas.microsoft.com/office/powerpoint/2010/main" val="5533265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flip="none" rotWithShape="1">
          <a:gsLst>
            <a:gs pos="2000">
              <a:srgbClr val="E4F4FF"/>
            </a:gs>
            <a:gs pos="69000">
              <a:schemeClr val="bg2">
                <a:shade val="96000"/>
                <a:satMod val="120000"/>
                <a:lumMod val="85000"/>
                <a:alpha val="48000"/>
              </a:schemeClr>
            </a:gs>
          </a:gsLst>
          <a:lin ang="2700000" scaled="1"/>
          <a:tileRect/>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873BE40-0A09-45FF-AA8D-ECB73181CA00}"/>
              </a:ext>
            </a:extLst>
          </p:cNvPr>
          <p:cNvGrpSpPr/>
          <p:nvPr/>
        </p:nvGrpSpPr>
        <p:grpSpPr>
          <a:xfrm>
            <a:off x="39756" y="155849"/>
            <a:ext cx="12099235" cy="864975"/>
            <a:chOff x="39756" y="155849"/>
            <a:chExt cx="12099235" cy="864975"/>
          </a:xfrm>
        </p:grpSpPr>
        <p:sp>
          <p:nvSpPr>
            <p:cNvPr id="2" name="TextBox 1">
              <a:extLst>
                <a:ext uri="{FF2B5EF4-FFF2-40B4-BE49-F238E27FC236}">
                  <a16:creationId xmlns:a16="http://schemas.microsoft.com/office/drawing/2014/main" id="{77FD1CDC-E0FA-43A0-A9E1-F8DC87469BE6}"/>
                </a:ext>
              </a:extLst>
            </p:cNvPr>
            <p:cNvSpPr txBox="1"/>
            <p:nvPr/>
          </p:nvSpPr>
          <p:spPr>
            <a:xfrm>
              <a:off x="423673" y="155849"/>
              <a:ext cx="9846365" cy="707886"/>
            </a:xfrm>
            <a:prstGeom prst="rect">
              <a:avLst/>
            </a:prstGeom>
            <a:noFill/>
          </p:spPr>
          <p:txBody>
            <a:bodyPr wrap="square" rtlCol="0">
              <a:spAutoFit/>
            </a:bodyPr>
            <a:lstStyle/>
            <a:p>
              <a:r>
                <a:rPr lang="en-US" sz="4000" dirty="0">
                  <a:solidFill>
                    <a:srgbClr val="032293"/>
                  </a:solidFill>
                  <a:latin typeface="Adobe Gothic Std B" panose="020B0800000000000000" pitchFamily="34" charset="-128"/>
                  <a:ea typeface="Adobe Gothic Std B" panose="020B0800000000000000" pitchFamily="34" charset="-128"/>
                </a:rPr>
                <a:t>Regular Expression Operations</a:t>
              </a:r>
            </a:p>
          </p:txBody>
        </p:sp>
        <p:cxnSp>
          <p:nvCxnSpPr>
            <p:cNvPr id="4" name="Straight Connector 3">
              <a:extLst>
                <a:ext uri="{FF2B5EF4-FFF2-40B4-BE49-F238E27FC236}">
                  <a16:creationId xmlns:a16="http://schemas.microsoft.com/office/drawing/2014/main" id="{5A538764-073C-4B64-8957-71A9D7C69A1E}"/>
                </a:ext>
              </a:extLst>
            </p:cNvPr>
            <p:cNvCxnSpPr>
              <a:cxnSpLocks/>
            </p:cNvCxnSpPr>
            <p:nvPr/>
          </p:nvCxnSpPr>
          <p:spPr>
            <a:xfrm>
              <a:off x="39756" y="1020824"/>
              <a:ext cx="12099235" cy="0"/>
            </a:xfrm>
            <a:prstGeom prst="line">
              <a:avLst/>
            </a:prstGeom>
            <a:ln w="57150" cap="rnd"/>
          </p:spPr>
          <p:style>
            <a:lnRef idx="1">
              <a:schemeClr val="accent1"/>
            </a:lnRef>
            <a:fillRef idx="0">
              <a:schemeClr val="accent1"/>
            </a:fillRef>
            <a:effectRef idx="0">
              <a:schemeClr val="accent1"/>
            </a:effectRef>
            <a:fontRef idx="minor">
              <a:schemeClr val="tx1"/>
            </a:fontRef>
          </p:style>
        </p:cxnSp>
      </p:grpSp>
      <p:graphicFrame>
        <p:nvGraphicFramePr>
          <p:cNvPr id="6" name="Diagram 5">
            <a:extLst>
              <a:ext uri="{FF2B5EF4-FFF2-40B4-BE49-F238E27FC236}">
                <a16:creationId xmlns:a16="http://schemas.microsoft.com/office/drawing/2014/main" id="{C2D73947-75E7-4788-B4C7-9D0A2410C033}"/>
              </a:ext>
            </a:extLst>
          </p:cNvPr>
          <p:cNvGraphicFramePr/>
          <p:nvPr>
            <p:extLst>
              <p:ext uri="{D42A27DB-BD31-4B8C-83A1-F6EECF244321}">
                <p14:modId xmlns:p14="http://schemas.microsoft.com/office/powerpoint/2010/main" val="1307241571"/>
              </p:ext>
            </p:extLst>
          </p:nvPr>
        </p:nvGraphicFramePr>
        <p:xfrm>
          <a:off x="659313" y="1347551"/>
          <a:ext cx="10873374" cy="1409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a:extLst>
              <a:ext uri="{FF2B5EF4-FFF2-40B4-BE49-F238E27FC236}">
                <a16:creationId xmlns:a16="http://schemas.microsoft.com/office/drawing/2014/main" id="{9BC184A9-F5DF-4C0A-93CF-18C63BE843FC}"/>
              </a:ext>
            </a:extLst>
          </p:cNvPr>
          <p:cNvSpPr/>
          <p:nvPr/>
        </p:nvSpPr>
        <p:spPr>
          <a:xfrm>
            <a:off x="987189" y="2940040"/>
            <a:ext cx="10545172" cy="954108"/>
          </a:xfrm>
          <a:prstGeom prst="rect">
            <a:avLst/>
          </a:prstGeom>
        </p:spPr>
        <p:txBody>
          <a:bodyPr wrap="square">
            <a:spAutoFit/>
          </a:bodyPr>
          <a:lstStyle/>
          <a:p>
            <a:pPr marL="457200" indent="-457200">
              <a:buFont typeface="Wingdings" panose="05000000000000000000" pitchFamily="2" charset="2"/>
              <a:buChar char="ü"/>
            </a:pPr>
            <a:r>
              <a:rPr lang="en-US" sz="2800" dirty="0"/>
              <a:t>A single character from a string can be individually matched using Regular Expressions easily. Check out the following code snippet:</a:t>
            </a:r>
          </a:p>
        </p:txBody>
      </p:sp>
      <p:grpSp>
        <p:nvGrpSpPr>
          <p:cNvPr id="15" name="Group 14">
            <a:extLst>
              <a:ext uri="{FF2B5EF4-FFF2-40B4-BE49-F238E27FC236}">
                <a16:creationId xmlns:a16="http://schemas.microsoft.com/office/drawing/2014/main" id="{77B809F1-2D46-4A12-AB65-1F2AD0853B39}"/>
              </a:ext>
            </a:extLst>
          </p:cNvPr>
          <p:cNvGrpSpPr/>
          <p:nvPr/>
        </p:nvGrpSpPr>
        <p:grpSpPr>
          <a:xfrm>
            <a:off x="3684899" y="4190048"/>
            <a:ext cx="6933388" cy="1855281"/>
            <a:chOff x="3684899" y="4190048"/>
            <a:chExt cx="6933388" cy="1855281"/>
          </a:xfrm>
        </p:grpSpPr>
        <p:sp>
          <p:nvSpPr>
            <p:cNvPr id="8" name="Rectangle 2">
              <a:extLst>
                <a:ext uri="{FF2B5EF4-FFF2-40B4-BE49-F238E27FC236}">
                  <a16:creationId xmlns:a16="http://schemas.microsoft.com/office/drawing/2014/main" id="{1575B92E-F9B8-45DA-AD14-514E94A2FF8D}"/>
                </a:ext>
              </a:extLst>
            </p:cNvPr>
            <p:cNvSpPr>
              <a:spLocks noChangeArrowheads="1"/>
            </p:cNvSpPr>
            <p:nvPr/>
          </p:nvSpPr>
          <p:spPr bwMode="auto">
            <a:xfrm>
              <a:off x="3948469" y="4190048"/>
              <a:ext cx="6669818"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6699"/>
                  </a:solidFill>
                  <a:effectLst/>
                  <a:latin typeface="+mn-lt"/>
                </a:rPr>
                <a:t>import</a:t>
              </a:r>
              <a:r>
                <a:rPr kumimoji="0" lang="en-US" altLang="en-US" sz="2400" b="0" i="0" u="none" strike="noStrike" cap="none" normalizeH="0" baseline="0" dirty="0">
                  <a:ln>
                    <a:noFill/>
                  </a:ln>
                  <a:solidFill>
                    <a:srgbClr val="FFFFFF"/>
                  </a:solidFill>
                  <a:effectLst/>
                  <a:latin typeface="+mn-lt"/>
                </a:rPr>
                <a:t> </a:t>
              </a:r>
              <a:r>
                <a:rPr kumimoji="0" lang="en-US" altLang="en-US" sz="2400" b="0" i="0" u="none" strike="noStrike" cap="none" normalizeH="0" baseline="0" dirty="0">
                  <a:ln>
                    <a:noFill/>
                  </a:ln>
                  <a:solidFill>
                    <a:srgbClr val="000000"/>
                  </a:solidFill>
                  <a:effectLst/>
                  <a:latin typeface="+mn-lt"/>
                </a:rPr>
                <a:t>re</a:t>
              </a:r>
              <a:endParaRPr kumimoji="0" lang="en-US" altLang="en-US" sz="2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FFFFFF"/>
                  </a:solidFill>
                  <a:effectLst/>
                  <a:latin typeface="+mn-lt"/>
                </a:rPr>
                <a:t> </a:t>
              </a:r>
              <a:endParaRPr kumimoji="0" lang="en-US" altLang="en-US" sz="2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000000"/>
                  </a:solidFill>
                  <a:effectLst/>
                  <a:latin typeface="+mn-lt"/>
                </a:rPr>
                <a:t>randstr</a:t>
              </a:r>
              <a:r>
                <a:rPr kumimoji="0" lang="en-US" altLang="en-US" sz="2400" b="0" i="0" u="none" strike="noStrike" cap="none" normalizeH="0" baseline="0" dirty="0">
                  <a:ln>
                    <a:noFill/>
                  </a:ln>
                  <a:solidFill>
                    <a:srgbClr val="000000"/>
                  </a:solidFill>
                  <a:effectLst/>
                  <a:latin typeface="+mn-lt"/>
                </a:rPr>
                <a:t> </a:t>
              </a:r>
              <a:r>
                <a:rPr kumimoji="0" lang="en-US" altLang="en-US" sz="2400" b="1" i="0" u="none" strike="noStrike" cap="none" normalizeH="0" baseline="0" dirty="0">
                  <a:ln>
                    <a:noFill/>
                  </a:ln>
                  <a:solidFill>
                    <a:srgbClr val="006699"/>
                  </a:solidFill>
                  <a:effectLst/>
                  <a:latin typeface="+mn-lt"/>
                </a:rPr>
                <a:t>=</a:t>
              </a:r>
              <a:r>
                <a:rPr kumimoji="0" lang="en-US" altLang="en-US" sz="2400" b="0" i="0" u="none" strike="noStrike" cap="none" normalizeH="0" baseline="0" dirty="0">
                  <a:ln>
                    <a:noFill/>
                  </a:ln>
                  <a:solidFill>
                    <a:srgbClr val="FFFFFF"/>
                  </a:solidFill>
                  <a:effectLst/>
                  <a:latin typeface="+mn-lt"/>
                </a:rPr>
                <a:t> </a:t>
              </a:r>
              <a:r>
                <a:rPr kumimoji="0" lang="en-US" altLang="en-US" sz="2400" b="0" i="0" u="none" strike="noStrike" cap="none" normalizeH="0" baseline="0" dirty="0">
                  <a:ln>
                    <a:noFill/>
                  </a:ln>
                  <a:solidFill>
                    <a:srgbClr val="0000FF"/>
                  </a:solidFill>
                  <a:effectLst/>
                  <a:latin typeface="+mn-lt"/>
                </a:rPr>
                <a:t>"12345"</a:t>
              </a:r>
              <a:endParaRPr kumimoji="0" lang="en-US" altLang="en-US" sz="2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FFFFFF"/>
                  </a:solidFill>
                  <a:effectLst/>
                  <a:latin typeface="+mn-lt"/>
                </a:rPr>
                <a:t> </a:t>
              </a:r>
              <a:endParaRPr kumimoji="0" lang="en-US" altLang="en-US" sz="2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FF1493"/>
                  </a:solidFill>
                  <a:effectLst/>
                  <a:latin typeface="+mn-lt"/>
                </a:rPr>
                <a:t>print</a:t>
              </a:r>
              <a:r>
                <a:rPr kumimoji="0" lang="en-US" altLang="en-US" sz="2400" b="0" i="0" u="none" strike="noStrike" cap="none" normalizeH="0" baseline="0" dirty="0">
                  <a:ln>
                    <a:noFill/>
                  </a:ln>
                  <a:solidFill>
                    <a:srgbClr val="000000"/>
                  </a:solidFill>
                  <a:effectLst/>
                  <a:latin typeface="+mn-lt"/>
                </a:rPr>
                <a:t>(</a:t>
              </a:r>
              <a:r>
                <a:rPr kumimoji="0" lang="en-US" altLang="en-US" sz="2400" b="0" i="0" u="none" strike="noStrike" cap="none" normalizeH="0" baseline="0" dirty="0">
                  <a:ln>
                    <a:noFill/>
                  </a:ln>
                  <a:solidFill>
                    <a:srgbClr val="0000FF"/>
                  </a:solidFill>
                  <a:effectLst/>
                  <a:latin typeface="+mn-lt"/>
                </a:rPr>
                <a:t>"Matches: "</a:t>
              </a:r>
              <a:r>
                <a:rPr kumimoji="0" lang="en-US" altLang="en-US" sz="2400" b="0" i="0" u="none" strike="noStrike" cap="none" normalizeH="0" baseline="0" dirty="0">
                  <a:ln>
                    <a:noFill/>
                  </a:ln>
                  <a:solidFill>
                    <a:srgbClr val="000000"/>
                  </a:solidFill>
                  <a:effectLst/>
                  <a:latin typeface="+mn-lt"/>
                </a:rPr>
                <a:t>, </a:t>
              </a:r>
              <a:r>
                <a:rPr kumimoji="0" lang="en-US" altLang="en-US" sz="2400" b="0" i="0" u="none" strike="noStrike" cap="none" normalizeH="0" baseline="0" dirty="0" err="1">
                  <a:ln>
                    <a:noFill/>
                  </a:ln>
                  <a:solidFill>
                    <a:srgbClr val="FF1493"/>
                  </a:solidFill>
                  <a:effectLst/>
                  <a:latin typeface="+mn-lt"/>
                </a:rPr>
                <a:t>len</a:t>
              </a:r>
              <a:r>
                <a:rPr kumimoji="0" lang="en-US" altLang="en-US" sz="2400" b="0" i="0" u="none" strike="noStrike" cap="none" normalizeH="0" baseline="0" dirty="0">
                  <a:ln>
                    <a:noFill/>
                  </a:ln>
                  <a:solidFill>
                    <a:srgbClr val="000000"/>
                  </a:solidFill>
                  <a:effectLst/>
                  <a:latin typeface="+mn-lt"/>
                </a:rPr>
                <a:t>(</a:t>
              </a:r>
              <a:r>
                <a:rPr kumimoji="0" lang="en-US" altLang="en-US" sz="2400" b="0" i="0" u="none" strike="noStrike" cap="none" normalizeH="0" baseline="0" dirty="0" err="1">
                  <a:ln>
                    <a:noFill/>
                  </a:ln>
                  <a:solidFill>
                    <a:srgbClr val="000000"/>
                  </a:solidFill>
                  <a:effectLst/>
                  <a:latin typeface="+mn-lt"/>
                </a:rPr>
                <a:t>re.findall</a:t>
              </a:r>
              <a:r>
                <a:rPr kumimoji="0" lang="en-US" altLang="en-US" sz="2400" b="0" i="0" u="none" strike="noStrike" cap="none" normalizeH="0" baseline="0" dirty="0">
                  <a:ln>
                    <a:noFill/>
                  </a:ln>
                  <a:solidFill>
                    <a:srgbClr val="000000"/>
                  </a:solidFill>
                  <a:effectLst/>
                  <a:latin typeface="+mn-lt"/>
                </a:rPr>
                <a:t>(</a:t>
              </a:r>
              <a:r>
                <a:rPr kumimoji="0" lang="en-US" altLang="en-US" sz="2400" b="0" i="0" u="none" strike="noStrike" cap="none" normalizeH="0" baseline="0" dirty="0">
                  <a:ln>
                    <a:noFill/>
                  </a:ln>
                  <a:solidFill>
                    <a:srgbClr val="0000FF"/>
                  </a:solidFill>
                  <a:effectLst/>
                  <a:latin typeface="+mn-lt"/>
                </a:rPr>
                <a:t>"d{5}"</a:t>
              </a:r>
              <a:r>
                <a:rPr kumimoji="0" lang="en-US" altLang="en-US" sz="2400" b="0" i="0" u="none" strike="noStrike" cap="none" normalizeH="0" baseline="0" dirty="0">
                  <a:ln>
                    <a:noFill/>
                  </a:ln>
                  <a:solidFill>
                    <a:srgbClr val="000000"/>
                  </a:solidFill>
                  <a:effectLst/>
                  <a:latin typeface="+mn-lt"/>
                </a:rPr>
                <a:t>, </a:t>
              </a:r>
              <a:r>
                <a:rPr kumimoji="0" lang="en-US" altLang="en-US" sz="2400" b="0" i="0" u="none" strike="noStrike" cap="none" normalizeH="0" baseline="0" dirty="0" err="1">
                  <a:ln>
                    <a:noFill/>
                  </a:ln>
                  <a:solidFill>
                    <a:srgbClr val="000000"/>
                  </a:solidFill>
                  <a:effectLst/>
                  <a:latin typeface="+mn-lt"/>
                </a:rPr>
                <a:t>randstr</a:t>
              </a:r>
              <a:r>
                <a:rPr kumimoji="0" lang="en-US" altLang="en-US" sz="2400" b="0" i="0" u="none" strike="noStrike" cap="none" normalizeH="0" baseline="0" dirty="0">
                  <a:ln>
                    <a:noFill/>
                  </a:ln>
                  <a:solidFill>
                    <a:srgbClr val="000000"/>
                  </a:solidFill>
                  <a:effectLst/>
                  <a:latin typeface="+mn-lt"/>
                </a:rPr>
                <a:t>)))</a:t>
              </a:r>
              <a:endParaRPr kumimoji="0" lang="en-US" altLang="en-US" sz="2400" b="0" i="0" u="none" strike="noStrike" cap="none" normalizeH="0" baseline="0" dirty="0">
                <a:ln>
                  <a:noFill/>
                </a:ln>
                <a:solidFill>
                  <a:schemeClr val="tx1"/>
                </a:solidFill>
                <a:effectLst/>
                <a:latin typeface="+mn-lt"/>
              </a:endParaRPr>
            </a:p>
          </p:txBody>
        </p:sp>
        <p:cxnSp>
          <p:nvCxnSpPr>
            <p:cNvPr id="12" name="Straight Connector 11">
              <a:extLst>
                <a:ext uri="{FF2B5EF4-FFF2-40B4-BE49-F238E27FC236}">
                  <a16:creationId xmlns:a16="http://schemas.microsoft.com/office/drawing/2014/main" id="{1E27A0B2-ED6A-41AA-9D65-9341B509D17D}"/>
                </a:ext>
              </a:extLst>
            </p:cNvPr>
            <p:cNvCxnSpPr>
              <a:cxnSpLocks/>
            </p:cNvCxnSpPr>
            <p:nvPr/>
          </p:nvCxnSpPr>
          <p:spPr>
            <a:xfrm>
              <a:off x="3684899" y="4326342"/>
              <a:ext cx="0" cy="1718987"/>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052407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12"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strips(downLeft)">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flip="none" rotWithShape="1">
          <a:gsLst>
            <a:gs pos="2000">
              <a:srgbClr val="E4F4FF"/>
            </a:gs>
            <a:gs pos="69000">
              <a:schemeClr val="bg2">
                <a:shade val="96000"/>
                <a:satMod val="120000"/>
                <a:lumMod val="85000"/>
                <a:alpha val="48000"/>
              </a:schemeClr>
            </a:gs>
          </a:gsLst>
          <a:lin ang="2700000" scaled="1"/>
          <a:tileRect/>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873BE40-0A09-45FF-AA8D-ECB73181CA00}"/>
              </a:ext>
            </a:extLst>
          </p:cNvPr>
          <p:cNvGrpSpPr/>
          <p:nvPr/>
        </p:nvGrpSpPr>
        <p:grpSpPr>
          <a:xfrm>
            <a:off x="39756" y="155849"/>
            <a:ext cx="12099235" cy="864975"/>
            <a:chOff x="39756" y="155849"/>
            <a:chExt cx="12099235" cy="864975"/>
          </a:xfrm>
        </p:grpSpPr>
        <p:sp>
          <p:nvSpPr>
            <p:cNvPr id="2" name="TextBox 1">
              <a:extLst>
                <a:ext uri="{FF2B5EF4-FFF2-40B4-BE49-F238E27FC236}">
                  <a16:creationId xmlns:a16="http://schemas.microsoft.com/office/drawing/2014/main" id="{77FD1CDC-E0FA-43A0-A9E1-F8DC87469BE6}"/>
                </a:ext>
              </a:extLst>
            </p:cNvPr>
            <p:cNvSpPr txBox="1"/>
            <p:nvPr/>
          </p:nvSpPr>
          <p:spPr>
            <a:xfrm>
              <a:off x="423673" y="155849"/>
              <a:ext cx="9846365" cy="707886"/>
            </a:xfrm>
            <a:prstGeom prst="rect">
              <a:avLst/>
            </a:prstGeom>
            <a:noFill/>
          </p:spPr>
          <p:txBody>
            <a:bodyPr wrap="square" rtlCol="0">
              <a:spAutoFit/>
            </a:bodyPr>
            <a:lstStyle/>
            <a:p>
              <a:r>
                <a:rPr lang="en-US" sz="4000" dirty="0">
                  <a:solidFill>
                    <a:srgbClr val="032293"/>
                  </a:solidFill>
                  <a:latin typeface="Adobe Gothic Std B" panose="020B0800000000000000" pitchFamily="34" charset="-128"/>
                  <a:ea typeface="Adobe Gothic Std B" panose="020B0800000000000000" pitchFamily="34" charset="-128"/>
                </a:rPr>
                <a:t>Regular Expression Operations</a:t>
              </a:r>
            </a:p>
          </p:txBody>
        </p:sp>
        <p:cxnSp>
          <p:nvCxnSpPr>
            <p:cNvPr id="4" name="Straight Connector 3">
              <a:extLst>
                <a:ext uri="{FF2B5EF4-FFF2-40B4-BE49-F238E27FC236}">
                  <a16:creationId xmlns:a16="http://schemas.microsoft.com/office/drawing/2014/main" id="{5A538764-073C-4B64-8957-71A9D7C69A1E}"/>
                </a:ext>
              </a:extLst>
            </p:cNvPr>
            <p:cNvCxnSpPr>
              <a:cxnSpLocks/>
            </p:cNvCxnSpPr>
            <p:nvPr/>
          </p:nvCxnSpPr>
          <p:spPr>
            <a:xfrm>
              <a:off x="39756" y="1020824"/>
              <a:ext cx="12099235" cy="0"/>
            </a:xfrm>
            <a:prstGeom prst="line">
              <a:avLst/>
            </a:prstGeom>
            <a:ln w="57150" cap="rnd"/>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14D7185F-6E39-4CB3-BB70-1E5F43760547}"/>
              </a:ext>
            </a:extLst>
          </p:cNvPr>
          <p:cNvGrpSpPr/>
          <p:nvPr/>
        </p:nvGrpSpPr>
        <p:grpSpPr>
          <a:xfrm>
            <a:off x="4603052" y="3001794"/>
            <a:ext cx="2142698" cy="2154175"/>
            <a:chOff x="4603052" y="3001794"/>
            <a:chExt cx="2142698" cy="2154175"/>
          </a:xfrm>
        </p:grpSpPr>
        <p:sp>
          <p:nvSpPr>
            <p:cNvPr id="10" name="TextBox 9">
              <a:extLst>
                <a:ext uri="{FF2B5EF4-FFF2-40B4-BE49-F238E27FC236}">
                  <a16:creationId xmlns:a16="http://schemas.microsoft.com/office/drawing/2014/main" id="{29FC5750-48BE-4CD3-9BA4-EC0632E9E74B}"/>
                </a:ext>
              </a:extLst>
            </p:cNvPr>
            <p:cNvSpPr txBox="1"/>
            <p:nvPr/>
          </p:nvSpPr>
          <p:spPr>
            <a:xfrm>
              <a:off x="4603052" y="3001794"/>
              <a:ext cx="2142698" cy="707886"/>
            </a:xfrm>
            <a:prstGeom prst="rect">
              <a:avLst/>
            </a:prstGeom>
            <a:noFill/>
          </p:spPr>
          <p:txBody>
            <a:bodyPr wrap="square" rtlCol="0">
              <a:spAutoFit/>
            </a:bodyPr>
            <a:lstStyle/>
            <a:p>
              <a:pPr algn="ctr"/>
              <a:r>
                <a:rPr lang="en-US" sz="4000" b="1" u="sng" dirty="0">
                  <a:solidFill>
                    <a:schemeClr val="accent1"/>
                  </a:solidFill>
                </a:rPr>
                <a:t>Output:</a:t>
              </a:r>
            </a:p>
          </p:txBody>
        </p:sp>
        <p:sp>
          <p:nvSpPr>
            <p:cNvPr id="11" name="Arrow: Down 10">
              <a:extLst>
                <a:ext uri="{FF2B5EF4-FFF2-40B4-BE49-F238E27FC236}">
                  <a16:creationId xmlns:a16="http://schemas.microsoft.com/office/drawing/2014/main" id="{2DE433B9-F632-4A21-AEA4-196A854196EB}"/>
                </a:ext>
              </a:extLst>
            </p:cNvPr>
            <p:cNvSpPr/>
            <p:nvPr/>
          </p:nvSpPr>
          <p:spPr>
            <a:xfrm>
              <a:off x="5278616" y="3745258"/>
              <a:ext cx="736980" cy="70042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2">
              <a:extLst>
                <a:ext uri="{FF2B5EF4-FFF2-40B4-BE49-F238E27FC236}">
                  <a16:creationId xmlns:a16="http://schemas.microsoft.com/office/drawing/2014/main" id="{B95E24FE-8F89-47B9-9E55-5AD6C5AB828B}"/>
                </a:ext>
              </a:extLst>
            </p:cNvPr>
            <p:cNvSpPr>
              <a:spLocks noChangeArrowheads="1"/>
            </p:cNvSpPr>
            <p:nvPr/>
          </p:nvSpPr>
          <p:spPr bwMode="auto">
            <a:xfrm>
              <a:off x="4678908" y="4678915"/>
              <a:ext cx="1936396"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effectLst/>
                </a:rPr>
                <a:t>Matches: 1</a:t>
              </a:r>
              <a:r>
                <a:rPr kumimoji="0" lang="en-US" altLang="en-US" sz="2400" b="1" i="0" u="none" strike="noStrike" cap="none" normalizeH="0" baseline="0" dirty="0">
                  <a:ln>
                    <a:noFill/>
                  </a:ln>
                  <a:effectLst/>
                </a:rPr>
                <a:t> </a:t>
              </a:r>
              <a:endParaRPr kumimoji="0" lang="en-US" altLang="en-US" sz="4000" b="1" i="0" u="none" strike="noStrike" cap="none" normalizeH="0" baseline="0" dirty="0">
                <a:ln>
                  <a:noFill/>
                </a:ln>
                <a:effectLst/>
              </a:endParaRPr>
            </a:p>
          </p:txBody>
        </p:sp>
      </p:grpSp>
      <p:sp>
        <p:nvSpPr>
          <p:cNvPr id="6" name="Rectangle 5">
            <a:extLst>
              <a:ext uri="{FF2B5EF4-FFF2-40B4-BE49-F238E27FC236}">
                <a16:creationId xmlns:a16="http://schemas.microsoft.com/office/drawing/2014/main" id="{704E1CFB-287D-4D97-BB9C-AB2408F06C97}"/>
              </a:ext>
            </a:extLst>
          </p:cNvPr>
          <p:cNvSpPr/>
          <p:nvPr/>
        </p:nvSpPr>
        <p:spPr>
          <a:xfrm>
            <a:off x="605051" y="1411145"/>
            <a:ext cx="10354102" cy="1200329"/>
          </a:xfrm>
          <a:prstGeom prst="rect">
            <a:avLst/>
          </a:prstGeom>
        </p:spPr>
        <p:txBody>
          <a:bodyPr wrap="square">
            <a:spAutoFit/>
          </a:bodyPr>
          <a:lstStyle/>
          <a:p>
            <a:pPr marL="457200" indent="-457200">
              <a:buFont typeface="Wingdings" panose="05000000000000000000" pitchFamily="2" charset="2"/>
              <a:buChar char="Ø"/>
            </a:pPr>
            <a:r>
              <a:rPr lang="en-US" sz="3600" dirty="0">
                <a:latin typeface="Open Sans"/>
              </a:rPr>
              <a:t>The expected output is the 5th number that occurs in the given input string.</a:t>
            </a:r>
            <a:endParaRPr lang="en-US" sz="3600" dirty="0"/>
          </a:p>
        </p:txBody>
      </p:sp>
    </p:spTree>
    <p:extLst>
      <p:ext uri="{BB962C8B-B14F-4D97-AF65-F5344CB8AC3E}">
        <p14:creationId xmlns:p14="http://schemas.microsoft.com/office/powerpoint/2010/main" val="36712858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2000">
              <a:srgbClr val="E4F4FF"/>
            </a:gs>
            <a:gs pos="69000">
              <a:schemeClr val="bg2">
                <a:shade val="96000"/>
                <a:satMod val="120000"/>
                <a:lumMod val="85000"/>
                <a:alpha val="48000"/>
              </a:schemeClr>
            </a:gs>
          </a:gsLst>
          <a:lin ang="2700000" scaled="1"/>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86BEDF-37C4-47E2-9B84-7BFAD2E2D170}"/>
              </a:ext>
            </a:extLst>
          </p:cNvPr>
          <p:cNvSpPr txBox="1"/>
          <p:nvPr/>
        </p:nvSpPr>
        <p:spPr>
          <a:xfrm>
            <a:off x="3710608" y="106016"/>
            <a:ext cx="4770783" cy="769441"/>
          </a:xfrm>
          <a:prstGeom prst="rect">
            <a:avLst/>
          </a:prstGeom>
          <a:noFill/>
        </p:spPr>
        <p:txBody>
          <a:bodyPr wrap="square" rtlCol="0">
            <a:spAutoFit/>
          </a:bodyPr>
          <a:lstStyle/>
          <a:p>
            <a:pPr algn="ctr"/>
            <a:r>
              <a:rPr lang="en-US" sz="4400" b="1" u="sng" dirty="0">
                <a:solidFill>
                  <a:srgbClr val="032293"/>
                </a:solidFill>
                <a:effectLst>
                  <a:outerShdw blurRad="38100" dist="38100" dir="2700000" algn="tl">
                    <a:srgbClr val="000000">
                      <a:alpha val="43137"/>
                    </a:srgbClr>
                  </a:outerShdw>
                </a:effectLst>
              </a:rPr>
              <a:t>ANSWER</a:t>
            </a:r>
            <a:endParaRPr lang="en-US" b="1" u="sng" dirty="0">
              <a:solidFill>
                <a:srgbClr val="032293"/>
              </a:solidFill>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016B6B75-3A6F-4E8B-894D-91826D85434F}"/>
              </a:ext>
            </a:extLst>
          </p:cNvPr>
          <p:cNvSpPr txBox="1"/>
          <p:nvPr/>
        </p:nvSpPr>
        <p:spPr>
          <a:xfrm>
            <a:off x="1378225" y="2107096"/>
            <a:ext cx="9435548" cy="3046988"/>
          </a:xfrm>
          <a:prstGeom prst="rect">
            <a:avLst/>
          </a:prstGeom>
          <a:noFill/>
        </p:spPr>
        <p:txBody>
          <a:bodyPr wrap="square" rtlCol="0">
            <a:spAutoFit/>
          </a:bodyPr>
          <a:lstStyle/>
          <a:p>
            <a:pPr marL="685800" indent="-685800">
              <a:buFont typeface="Wingdings" panose="05000000000000000000" pitchFamily="2" charset="2"/>
              <a:buChar char="Ø"/>
            </a:pPr>
            <a:r>
              <a:rPr lang="en-US" sz="4800" dirty="0"/>
              <a:t>we will look at the various problems faced by us which in turn is solved by using Regular Expressions.</a:t>
            </a:r>
          </a:p>
        </p:txBody>
      </p:sp>
    </p:spTree>
    <p:extLst>
      <p:ext uri="{BB962C8B-B14F-4D97-AF65-F5344CB8AC3E}">
        <p14:creationId xmlns:p14="http://schemas.microsoft.com/office/powerpoint/2010/main" val="35712021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randombar(horizontal)">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3500000" scaled="1"/>
          <a:tileRect/>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DDEE94-7682-464E-9AE8-7E045185FD86}"/>
              </a:ext>
            </a:extLst>
          </p:cNvPr>
          <p:cNvSpPr/>
          <p:nvPr/>
        </p:nvSpPr>
        <p:spPr>
          <a:xfrm>
            <a:off x="987190" y="2644170"/>
            <a:ext cx="10217620" cy="830997"/>
          </a:xfrm>
          <a:prstGeom prst="rect">
            <a:avLst/>
          </a:prstGeom>
        </p:spPr>
        <p:txBody>
          <a:bodyPr wrap="square">
            <a:spAutoFit/>
          </a:bodyPr>
          <a:lstStyle/>
          <a:p>
            <a:pPr algn="ctr"/>
            <a:r>
              <a:rPr lang="en-US" sz="4800" b="1" dirty="0">
                <a:solidFill>
                  <a:schemeClr val="bg1"/>
                </a:solidFill>
              </a:rPr>
              <a:t>Regular Expressions </a:t>
            </a:r>
            <a:r>
              <a:rPr lang="en-US" sz="4800" b="1" dirty="0" err="1">
                <a:solidFill>
                  <a:schemeClr val="bg1"/>
                </a:solidFill>
              </a:rPr>
              <a:t>Aplications</a:t>
            </a:r>
            <a:endParaRPr lang="en-US" sz="4800" b="0" i="0" dirty="0">
              <a:solidFill>
                <a:schemeClr val="bg1"/>
              </a:solidFill>
              <a:effectLst/>
            </a:endParaRPr>
          </a:p>
        </p:txBody>
      </p:sp>
    </p:spTree>
    <p:extLst>
      <p:ext uri="{BB962C8B-B14F-4D97-AF65-F5344CB8AC3E}">
        <p14:creationId xmlns:p14="http://schemas.microsoft.com/office/powerpoint/2010/main" val="16317999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gradFill flip="none" rotWithShape="1">
          <a:gsLst>
            <a:gs pos="2000">
              <a:srgbClr val="E4F4FF"/>
            </a:gs>
            <a:gs pos="69000">
              <a:schemeClr val="bg2">
                <a:shade val="96000"/>
                <a:satMod val="120000"/>
                <a:lumMod val="85000"/>
                <a:alpha val="48000"/>
              </a:schemeClr>
            </a:gs>
          </a:gsLst>
          <a:lin ang="2700000" scaled="1"/>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FD1CDC-E0FA-43A0-A9E1-F8DC87469BE6}"/>
              </a:ext>
            </a:extLst>
          </p:cNvPr>
          <p:cNvSpPr txBox="1"/>
          <p:nvPr/>
        </p:nvSpPr>
        <p:spPr>
          <a:xfrm>
            <a:off x="92564" y="204020"/>
            <a:ext cx="11357908" cy="707886"/>
          </a:xfrm>
          <a:prstGeom prst="rect">
            <a:avLst/>
          </a:prstGeom>
          <a:noFill/>
        </p:spPr>
        <p:txBody>
          <a:bodyPr wrap="square" rtlCol="0">
            <a:spAutoFit/>
          </a:bodyPr>
          <a:lstStyle/>
          <a:p>
            <a:r>
              <a:rPr lang="en-US" sz="4000" dirty="0">
                <a:solidFill>
                  <a:srgbClr val="032293"/>
                </a:solidFill>
                <a:latin typeface="Adobe Gothic Std B" panose="020B0800000000000000" pitchFamily="34" charset="-128"/>
                <a:ea typeface="Adobe Gothic Std B" panose="020B0800000000000000" pitchFamily="34" charset="-128"/>
              </a:rPr>
              <a:t>Practical Use Cases Of Regular Expressions</a:t>
            </a:r>
          </a:p>
        </p:txBody>
      </p:sp>
      <p:cxnSp>
        <p:nvCxnSpPr>
          <p:cNvPr id="4" name="Straight Connector 3">
            <a:extLst>
              <a:ext uri="{FF2B5EF4-FFF2-40B4-BE49-F238E27FC236}">
                <a16:creationId xmlns:a16="http://schemas.microsoft.com/office/drawing/2014/main" id="{5A538764-073C-4B64-8957-71A9D7C69A1E}"/>
              </a:ext>
            </a:extLst>
          </p:cNvPr>
          <p:cNvCxnSpPr>
            <a:cxnSpLocks/>
          </p:cNvCxnSpPr>
          <p:nvPr/>
        </p:nvCxnSpPr>
        <p:spPr>
          <a:xfrm>
            <a:off x="39756" y="1020824"/>
            <a:ext cx="12099235" cy="0"/>
          </a:xfrm>
          <a:prstGeom prst="line">
            <a:avLst/>
          </a:prstGeom>
          <a:ln w="57150" cap="rnd"/>
        </p:spPr>
        <p:style>
          <a:lnRef idx="1">
            <a:schemeClr val="accent1"/>
          </a:lnRef>
          <a:fillRef idx="0">
            <a:schemeClr val="accent1"/>
          </a:fillRef>
          <a:effectRef idx="0">
            <a:schemeClr val="accent1"/>
          </a:effectRef>
          <a:fontRef idx="minor">
            <a:schemeClr val="tx1"/>
          </a:fontRef>
        </p:style>
      </p:cxnSp>
      <p:graphicFrame>
        <p:nvGraphicFramePr>
          <p:cNvPr id="9" name="Diagram 8">
            <a:extLst>
              <a:ext uri="{FF2B5EF4-FFF2-40B4-BE49-F238E27FC236}">
                <a16:creationId xmlns:a16="http://schemas.microsoft.com/office/drawing/2014/main" id="{E0AFF97D-E44A-421D-B3A4-7C69FAD84BEC}"/>
              </a:ext>
            </a:extLst>
          </p:cNvPr>
          <p:cNvGraphicFramePr/>
          <p:nvPr>
            <p:extLst>
              <p:ext uri="{D42A27DB-BD31-4B8C-83A1-F6EECF244321}">
                <p14:modId xmlns:p14="http://schemas.microsoft.com/office/powerpoint/2010/main" val="2469468300"/>
              </p:ext>
            </p:extLst>
          </p:nvPr>
        </p:nvGraphicFramePr>
        <p:xfrm>
          <a:off x="326456" y="3504673"/>
          <a:ext cx="11124016" cy="21478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BC08C081-3EE1-42C6-BCF1-584FD1B3DD1A}"/>
              </a:ext>
            </a:extLst>
          </p:cNvPr>
          <p:cNvSpPr/>
          <p:nvPr/>
        </p:nvSpPr>
        <p:spPr>
          <a:xfrm>
            <a:off x="589720" y="1346935"/>
            <a:ext cx="10999306" cy="1569660"/>
          </a:xfrm>
          <a:prstGeom prst="rect">
            <a:avLst/>
          </a:prstGeom>
        </p:spPr>
        <p:txBody>
          <a:bodyPr wrap="square">
            <a:spAutoFit/>
          </a:bodyPr>
          <a:lstStyle/>
          <a:p>
            <a:pPr marL="457200" indent="-457200">
              <a:buFont typeface="Wingdings" panose="05000000000000000000" pitchFamily="2" charset="2"/>
              <a:buChar char="ü"/>
            </a:pPr>
            <a:r>
              <a:rPr lang="en-US" sz="3200" dirty="0">
                <a:latin typeface="Adobe Gothic Std B" panose="020B0800000000000000" pitchFamily="34" charset="-128"/>
                <a:ea typeface="Adobe Gothic Std B" panose="020B0800000000000000" pitchFamily="34" charset="-128"/>
              </a:rPr>
              <a:t>We will be checking out 3 main use-cases which are widely used on a daily basis. Following are the concepts we will be checking out:</a:t>
            </a:r>
          </a:p>
        </p:txBody>
      </p:sp>
    </p:spTree>
    <p:extLst>
      <p:ext uri="{BB962C8B-B14F-4D97-AF65-F5344CB8AC3E}">
        <p14:creationId xmlns:p14="http://schemas.microsoft.com/office/powerpoint/2010/main" val="37427496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anim calcmode="lin" valueType="num">
                                      <p:cBhvr>
                                        <p:cTn id="13" dur="500" fill="hold"/>
                                        <p:tgtEl>
                                          <p:spTgt spid="9"/>
                                        </p:tgtEl>
                                        <p:attrNameLst>
                                          <p:attrName>ppt_x</p:attrName>
                                        </p:attrNameLst>
                                      </p:cBhvr>
                                      <p:tavLst>
                                        <p:tav tm="0">
                                          <p:val>
                                            <p:strVal val="#ppt_x"/>
                                          </p:val>
                                        </p:tav>
                                        <p:tav tm="100000">
                                          <p:val>
                                            <p:strVal val="#ppt_x"/>
                                          </p:val>
                                        </p:tav>
                                      </p:tavLst>
                                    </p:anim>
                                    <p:anim calcmode="lin" valueType="num">
                                      <p:cBhvr>
                                        <p:cTn id="14"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gradFill flip="none" rotWithShape="1">
          <a:gsLst>
            <a:gs pos="2000">
              <a:srgbClr val="E4F4FF"/>
            </a:gs>
            <a:gs pos="69000">
              <a:schemeClr val="bg2">
                <a:shade val="96000"/>
                <a:satMod val="120000"/>
                <a:lumMod val="85000"/>
                <a:alpha val="48000"/>
              </a:schemeClr>
            </a:gs>
          </a:gsLst>
          <a:lin ang="2700000" scaled="1"/>
          <a:tileRect/>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873BE40-0A09-45FF-AA8D-ECB73181CA00}"/>
              </a:ext>
            </a:extLst>
          </p:cNvPr>
          <p:cNvGrpSpPr/>
          <p:nvPr/>
        </p:nvGrpSpPr>
        <p:grpSpPr>
          <a:xfrm>
            <a:off x="39756" y="251383"/>
            <a:ext cx="12099235" cy="769441"/>
            <a:chOff x="39756" y="251383"/>
            <a:chExt cx="12099235" cy="769441"/>
          </a:xfrm>
        </p:grpSpPr>
        <p:sp>
          <p:nvSpPr>
            <p:cNvPr id="2" name="TextBox 1">
              <a:extLst>
                <a:ext uri="{FF2B5EF4-FFF2-40B4-BE49-F238E27FC236}">
                  <a16:creationId xmlns:a16="http://schemas.microsoft.com/office/drawing/2014/main" id="{77FD1CDC-E0FA-43A0-A9E1-F8DC87469BE6}"/>
                </a:ext>
              </a:extLst>
            </p:cNvPr>
            <p:cNvSpPr txBox="1"/>
            <p:nvPr/>
          </p:nvSpPr>
          <p:spPr>
            <a:xfrm>
              <a:off x="437321" y="251383"/>
              <a:ext cx="9846365" cy="707886"/>
            </a:xfrm>
            <a:prstGeom prst="rect">
              <a:avLst/>
            </a:prstGeom>
            <a:noFill/>
          </p:spPr>
          <p:txBody>
            <a:bodyPr wrap="square" rtlCol="0">
              <a:spAutoFit/>
            </a:bodyPr>
            <a:lstStyle/>
            <a:p>
              <a:r>
                <a:rPr lang="en-US" sz="4000" dirty="0">
                  <a:solidFill>
                    <a:srgbClr val="032293"/>
                  </a:solidFill>
                  <a:latin typeface="Adobe Gothic Std B" panose="020B0800000000000000" pitchFamily="34" charset="-128"/>
                  <a:ea typeface="Adobe Gothic Std B" panose="020B0800000000000000" pitchFamily="34" charset="-128"/>
                </a:rPr>
                <a:t>Phone Number Verification</a:t>
              </a:r>
            </a:p>
          </p:txBody>
        </p:sp>
        <p:cxnSp>
          <p:nvCxnSpPr>
            <p:cNvPr id="4" name="Straight Connector 3">
              <a:extLst>
                <a:ext uri="{FF2B5EF4-FFF2-40B4-BE49-F238E27FC236}">
                  <a16:creationId xmlns:a16="http://schemas.microsoft.com/office/drawing/2014/main" id="{5A538764-073C-4B64-8957-71A9D7C69A1E}"/>
                </a:ext>
              </a:extLst>
            </p:cNvPr>
            <p:cNvCxnSpPr>
              <a:cxnSpLocks/>
            </p:cNvCxnSpPr>
            <p:nvPr/>
          </p:nvCxnSpPr>
          <p:spPr>
            <a:xfrm>
              <a:off x="39756" y="1020824"/>
              <a:ext cx="12099235" cy="0"/>
            </a:xfrm>
            <a:prstGeom prst="line">
              <a:avLst/>
            </a:prstGeom>
            <a:ln w="57150" cap="rnd"/>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34129BCA-4AD9-4BEB-9EB6-09BDAC774D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5" y="1055876"/>
            <a:ext cx="12192000" cy="5676226"/>
          </a:xfrm>
          <a:prstGeom prst="rect">
            <a:avLst/>
          </a:prstGeom>
        </p:spPr>
      </p:pic>
    </p:spTree>
    <p:extLst>
      <p:ext uri="{BB962C8B-B14F-4D97-AF65-F5344CB8AC3E}">
        <p14:creationId xmlns:p14="http://schemas.microsoft.com/office/powerpoint/2010/main" val="33482845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gradFill flip="none" rotWithShape="1">
          <a:gsLst>
            <a:gs pos="2000">
              <a:srgbClr val="E4F4FF"/>
            </a:gs>
            <a:gs pos="69000">
              <a:schemeClr val="bg2">
                <a:shade val="96000"/>
                <a:satMod val="120000"/>
                <a:lumMod val="85000"/>
                <a:alpha val="48000"/>
              </a:schemeClr>
            </a:gs>
          </a:gsLst>
          <a:lin ang="2700000" scaled="1"/>
          <a:tileRect/>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873BE40-0A09-45FF-AA8D-ECB73181CA00}"/>
              </a:ext>
            </a:extLst>
          </p:cNvPr>
          <p:cNvGrpSpPr/>
          <p:nvPr/>
        </p:nvGrpSpPr>
        <p:grpSpPr>
          <a:xfrm>
            <a:off x="39756" y="155849"/>
            <a:ext cx="12099235" cy="864975"/>
            <a:chOff x="39756" y="155849"/>
            <a:chExt cx="12099235" cy="864975"/>
          </a:xfrm>
        </p:grpSpPr>
        <p:sp>
          <p:nvSpPr>
            <p:cNvPr id="2" name="TextBox 1">
              <a:extLst>
                <a:ext uri="{FF2B5EF4-FFF2-40B4-BE49-F238E27FC236}">
                  <a16:creationId xmlns:a16="http://schemas.microsoft.com/office/drawing/2014/main" id="{77FD1CDC-E0FA-43A0-A9E1-F8DC87469BE6}"/>
                </a:ext>
              </a:extLst>
            </p:cNvPr>
            <p:cNvSpPr txBox="1"/>
            <p:nvPr/>
          </p:nvSpPr>
          <p:spPr>
            <a:xfrm>
              <a:off x="423673" y="155849"/>
              <a:ext cx="9846365" cy="707886"/>
            </a:xfrm>
            <a:prstGeom prst="rect">
              <a:avLst/>
            </a:prstGeom>
            <a:noFill/>
          </p:spPr>
          <p:txBody>
            <a:bodyPr wrap="square" rtlCol="0">
              <a:spAutoFit/>
            </a:bodyPr>
            <a:lstStyle/>
            <a:p>
              <a:r>
                <a:rPr lang="en-US" sz="4000" dirty="0">
                  <a:solidFill>
                    <a:srgbClr val="032293"/>
                  </a:solidFill>
                  <a:latin typeface="Adobe Gothic Std B" panose="020B0800000000000000" pitchFamily="34" charset="-128"/>
                  <a:ea typeface="Adobe Gothic Std B" panose="020B0800000000000000" pitchFamily="34" charset="-128"/>
                </a:rPr>
                <a:t>Phone Number Verification</a:t>
              </a:r>
            </a:p>
          </p:txBody>
        </p:sp>
        <p:cxnSp>
          <p:nvCxnSpPr>
            <p:cNvPr id="4" name="Straight Connector 3">
              <a:extLst>
                <a:ext uri="{FF2B5EF4-FFF2-40B4-BE49-F238E27FC236}">
                  <a16:creationId xmlns:a16="http://schemas.microsoft.com/office/drawing/2014/main" id="{5A538764-073C-4B64-8957-71A9D7C69A1E}"/>
                </a:ext>
              </a:extLst>
            </p:cNvPr>
            <p:cNvCxnSpPr>
              <a:cxnSpLocks/>
            </p:cNvCxnSpPr>
            <p:nvPr/>
          </p:nvCxnSpPr>
          <p:spPr>
            <a:xfrm>
              <a:off x="39756" y="1020824"/>
              <a:ext cx="12099235" cy="0"/>
            </a:xfrm>
            <a:prstGeom prst="line">
              <a:avLst/>
            </a:prstGeom>
            <a:ln w="57150" cap="rnd"/>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3F58AF5D-3FD6-47BE-A2DE-67F31C71AC2A}"/>
              </a:ext>
            </a:extLst>
          </p:cNvPr>
          <p:cNvGrpSpPr/>
          <p:nvPr/>
        </p:nvGrpSpPr>
        <p:grpSpPr>
          <a:xfrm>
            <a:off x="7570351" y="2325929"/>
            <a:ext cx="3468710" cy="2154176"/>
            <a:chOff x="7570351" y="2325929"/>
            <a:chExt cx="3468710" cy="2154176"/>
          </a:xfrm>
        </p:grpSpPr>
        <p:sp>
          <p:nvSpPr>
            <p:cNvPr id="10" name="TextBox 9">
              <a:extLst>
                <a:ext uri="{FF2B5EF4-FFF2-40B4-BE49-F238E27FC236}">
                  <a16:creationId xmlns:a16="http://schemas.microsoft.com/office/drawing/2014/main" id="{29FC5750-48BE-4CD3-9BA4-EC0632E9E74B}"/>
                </a:ext>
              </a:extLst>
            </p:cNvPr>
            <p:cNvSpPr txBox="1"/>
            <p:nvPr/>
          </p:nvSpPr>
          <p:spPr>
            <a:xfrm>
              <a:off x="8260652" y="2325929"/>
              <a:ext cx="2142698" cy="707886"/>
            </a:xfrm>
            <a:prstGeom prst="rect">
              <a:avLst/>
            </a:prstGeom>
            <a:noFill/>
          </p:spPr>
          <p:txBody>
            <a:bodyPr wrap="square" rtlCol="0">
              <a:spAutoFit/>
            </a:bodyPr>
            <a:lstStyle/>
            <a:p>
              <a:pPr algn="ctr"/>
              <a:r>
                <a:rPr lang="en-US" sz="4000" b="1" u="sng" dirty="0">
                  <a:solidFill>
                    <a:schemeClr val="accent1"/>
                  </a:solidFill>
                </a:rPr>
                <a:t>Output:</a:t>
              </a:r>
            </a:p>
          </p:txBody>
        </p:sp>
        <p:sp>
          <p:nvSpPr>
            <p:cNvPr id="11" name="Arrow: Down 10">
              <a:extLst>
                <a:ext uri="{FF2B5EF4-FFF2-40B4-BE49-F238E27FC236}">
                  <a16:creationId xmlns:a16="http://schemas.microsoft.com/office/drawing/2014/main" id="{2DE433B9-F632-4A21-AEA4-196A854196EB}"/>
                </a:ext>
              </a:extLst>
            </p:cNvPr>
            <p:cNvSpPr/>
            <p:nvPr/>
          </p:nvSpPr>
          <p:spPr>
            <a:xfrm>
              <a:off x="8936216" y="3069393"/>
              <a:ext cx="736980" cy="70042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2">
              <a:extLst>
                <a:ext uri="{FF2B5EF4-FFF2-40B4-BE49-F238E27FC236}">
                  <a16:creationId xmlns:a16="http://schemas.microsoft.com/office/drawing/2014/main" id="{B95E24FE-8F89-47B9-9E55-5AD6C5AB828B}"/>
                </a:ext>
              </a:extLst>
            </p:cNvPr>
            <p:cNvSpPr>
              <a:spLocks noChangeArrowheads="1"/>
            </p:cNvSpPr>
            <p:nvPr/>
          </p:nvSpPr>
          <p:spPr bwMode="auto">
            <a:xfrm>
              <a:off x="7570351" y="4003051"/>
              <a:ext cx="3468710"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effectLst/>
                </a:rPr>
                <a:t>Valid Phone Number</a:t>
              </a:r>
              <a:r>
                <a:rPr kumimoji="0" lang="en-US" altLang="en-US" sz="2400" b="1" i="0" u="none" strike="noStrike" cap="none" normalizeH="0" baseline="0" dirty="0">
                  <a:ln>
                    <a:noFill/>
                  </a:ln>
                  <a:effectLst/>
                </a:rPr>
                <a:t> </a:t>
              </a:r>
              <a:endParaRPr kumimoji="0" lang="en-US" altLang="en-US" sz="4000" b="1" i="0" u="none" strike="noStrike" cap="none" normalizeH="0" baseline="0" dirty="0">
                <a:ln>
                  <a:noFill/>
                </a:ln>
                <a:effectLst/>
              </a:endParaRPr>
            </a:p>
          </p:txBody>
        </p:sp>
      </p:grpSp>
      <p:grpSp>
        <p:nvGrpSpPr>
          <p:cNvPr id="9" name="Group 8">
            <a:extLst>
              <a:ext uri="{FF2B5EF4-FFF2-40B4-BE49-F238E27FC236}">
                <a16:creationId xmlns:a16="http://schemas.microsoft.com/office/drawing/2014/main" id="{3137C476-E3F5-4640-9AB4-5950AB375845}"/>
              </a:ext>
            </a:extLst>
          </p:cNvPr>
          <p:cNvGrpSpPr/>
          <p:nvPr/>
        </p:nvGrpSpPr>
        <p:grpSpPr>
          <a:xfrm>
            <a:off x="318058" y="1164443"/>
            <a:ext cx="11812630" cy="3644897"/>
            <a:chOff x="318058" y="1164443"/>
            <a:chExt cx="11812630" cy="3644897"/>
          </a:xfrm>
        </p:grpSpPr>
        <p:sp>
          <p:nvSpPr>
            <p:cNvPr id="6" name="Rectangle 5">
              <a:extLst>
                <a:ext uri="{FF2B5EF4-FFF2-40B4-BE49-F238E27FC236}">
                  <a16:creationId xmlns:a16="http://schemas.microsoft.com/office/drawing/2014/main" id="{704E1CFB-287D-4D97-BB9C-AB2408F06C97}"/>
                </a:ext>
              </a:extLst>
            </p:cNvPr>
            <p:cNvSpPr/>
            <p:nvPr/>
          </p:nvSpPr>
          <p:spPr>
            <a:xfrm>
              <a:off x="318058" y="1164443"/>
              <a:ext cx="11812630" cy="584775"/>
            </a:xfrm>
            <a:prstGeom prst="rect">
              <a:avLst/>
            </a:prstGeom>
          </p:spPr>
          <p:txBody>
            <a:bodyPr wrap="square">
              <a:spAutoFit/>
            </a:bodyPr>
            <a:lstStyle/>
            <a:p>
              <a:pPr marL="457200" indent="-457200">
                <a:buFont typeface="Wingdings" panose="05000000000000000000" pitchFamily="2" charset="2"/>
                <a:buChar char="Ø"/>
              </a:pPr>
              <a:r>
                <a:rPr lang="en-US" sz="3200" dirty="0">
                  <a:latin typeface="Adobe Fan Heiti Std B" panose="020B0700000000000000" pitchFamily="34" charset="-128"/>
                  <a:ea typeface="Adobe Fan Heiti Std B" panose="020B0700000000000000" pitchFamily="34" charset="-128"/>
                </a:rPr>
                <a:t>We will be using w in the example below. W=[a-zA-Z0-9_]</a:t>
              </a:r>
            </a:p>
          </p:txBody>
        </p:sp>
        <p:grpSp>
          <p:nvGrpSpPr>
            <p:cNvPr id="15" name="Group 14">
              <a:extLst>
                <a:ext uri="{FF2B5EF4-FFF2-40B4-BE49-F238E27FC236}">
                  <a16:creationId xmlns:a16="http://schemas.microsoft.com/office/drawing/2014/main" id="{7B7480C5-4F44-4B24-A449-26AEED29C878}"/>
                </a:ext>
              </a:extLst>
            </p:cNvPr>
            <p:cNvGrpSpPr/>
            <p:nvPr/>
          </p:nvGrpSpPr>
          <p:grpSpPr>
            <a:xfrm>
              <a:off x="1656519" y="1979038"/>
              <a:ext cx="4221702" cy="2830302"/>
              <a:chOff x="1656519" y="1979038"/>
              <a:chExt cx="4221702" cy="2830302"/>
            </a:xfrm>
          </p:grpSpPr>
          <p:sp>
            <p:nvSpPr>
              <p:cNvPr id="7" name="Rectangle 2">
                <a:extLst>
                  <a:ext uri="{FF2B5EF4-FFF2-40B4-BE49-F238E27FC236}">
                    <a16:creationId xmlns:a16="http://schemas.microsoft.com/office/drawing/2014/main" id="{43941F0D-D2B2-4814-87AF-DF19C24CBB7A}"/>
                  </a:ext>
                </a:extLst>
              </p:cNvPr>
              <p:cNvSpPr>
                <a:spLocks noChangeArrowheads="1"/>
              </p:cNvSpPr>
              <p:nvPr/>
            </p:nvSpPr>
            <p:spPr bwMode="auto">
              <a:xfrm>
                <a:off x="1947281" y="1979038"/>
                <a:ext cx="3930940" cy="2830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6699"/>
                    </a:solidFill>
                    <a:effectLst/>
                    <a:latin typeface="+mn-lt"/>
                    <a:ea typeface="Adobe Fan Heiti Std B" panose="020B0700000000000000" pitchFamily="34" charset="-128"/>
                  </a:rPr>
                  <a:t>import</a:t>
                </a:r>
                <a:r>
                  <a:rPr kumimoji="0" lang="en-US" altLang="en-US" sz="3200" b="0" i="0" u="none" strike="noStrike" cap="none" normalizeH="0" baseline="0" dirty="0">
                    <a:ln>
                      <a:noFill/>
                    </a:ln>
                    <a:solidFill>
                      <a:srgbClr val="FFFFFF"/>
                    </a:solidFill>
                    <a:effectLst/>
                    <a:latin typeface="+mn-lt"/>
                    <a:ea typeface="Adobe Fan Heiti Std B" panose="020B0700000000000000" pitchFamily="34" charset="-128"/>
                  </a:rPr>
                  <a:t> </a:t>
                </a:r>
                <a:r>
                  <a:rPr kumimoji="0" lang="en-US" altLang="en-US" sz="2000" b="0" i="0" u="none" strike="noStrike" cap="none" normalizeH="0" baseline="0" dirty="0">
                    <a:ln>
                      <a:noFill/>
                    </a:ln>
                    <a:solidFill>
                      <a:srgbClr val="000000"/>
                    </a:solidFill>
                    <a:effectLst/>
                    <a:latin typeface="+mn-lt"/>
                    <a:ea typeface="Adobe Fan Heiti Std B" panose="020B0700000000000000" pitchFamily="34" charset="-128"/>
                  </a:rPr>
                  <a:t>re</a:t>
                </a:r>
                <a:endParaRPr kumimoji="0" lang="en-US" altLang="en-US" sz="2800" b="0" i="0" u="none" strike="noStrike" cap="none" normalizeH="0" baseline="0" dirty="0">
                  <a:ln>
                    <a:noFill/>
                  </a:ln>
                  <a:solidFill>
                    <a:schemeClr val="tx1"/>
                  </a:solidFill>
                  <a:effectLst/>
                  <a:latin typeface="+mn-lt"/>
                  <a:ea typeface="Adobe Fan Heiti Std B" panose="020B0700000000000000"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FFFFFF"/>
                    </a:solidFill>
                    <a:effectLst/>
                    <a:latin typeface="+mn-lt"/>
                    <a:ea typeface="Adobe Fan Heiti Std B" panose="020B0700000000000000" pitchFamily="34" charset="-128"/>
                  </a:rPr>
                  <a:t> </a:t>
                </a:r>
                <a:endParaRPr kumimoji="0" lang="en-US" altLang="en-US" sz="2800" b="0" i="0" u="none" strike="noStrike" cap="none" normalizeH="0" baseline="0" dirty="0">
                  <a:ln>
                    <a:noFill/>
                  </a:ln>
                  <a:solidFill>
                    <a:schemeClr val="tx1"/>
                  </a:solidFill>
                  <a:effectLst/>
                  <a:latin typeface="+mn-lt"/>
                  <a:ea typeface="Adobe Fan Heiti Std B" panose="020B0700000000000000"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000000"/>
                    </a:solidFill>
                    <a:effectLst/>
                    <a:latin typeface="+mn-lt"/>
                    <a:ea typeface="Adobe Fan Heiti Std B" panose="020B0700000000000000" pitchFamily="34" charset="-128"/>
                  </a:rPr>
                  <a:t>phn</a:t>
                </a:r>
                <a:r>
                  <a:rPr kumimoji="0" lang="en-US" altLang="en-US" sz="2000" b="0" i="0" u="none" strike="noStrike" cap="none" normalizeH="0" baseline="0" dirty="0">
                    <a:ln>
                      <a:noFill/>
                    </a:ln>
                    <a:solidFill>
                      <a:srgbClr val="000000"/>
                    </a:solidFill>
                    <a:effectLst/>
                    <a:latin typeface="+mn-lt"/>
                    <a:ea typeface="Adobe Fan Heiti Std B" panose="020B0700000000000000" pitchFamily="34" charset="-128"/>
                  </a:rPr>
                  <a:t> </a:t>
                </a:r>
                <a:r>
                  <a:rPr kumimoji="0" lang="en-US" altLang="en-US" sz="2000" b="1" i="0" u="none" strike="noStrike" cap="none" normalizeH="0" baseline="0" dirty="0">
                    <a:ln>
                      <a:noFill/>
                    </a:ln>
                    <a:solidFill>
                      <a:srgbClr val="006699"/>
                    </a:solidFill>
                    <a:effectLst/>
                    <a:latin typeface="+mn-lt"/>
                    <a:ea typeface="Adobe Fan Heiti Std B" panose="020B0700000000000000" pitchFamily="34" charset="-128"/>
                  </a:rPr>
                  <a:t>=</a:t>
                </a:r>
                <a:r>
                  <a:rPr kumimoji="0" lang="en-US" altLang="en-US" sz="3200" b="0" i="0" u="none" strike="noStrike" cap="none" normalizeH="0" baseline="0" dirty="0">
                    <a:ln>
                      <a:noFill/>
                    </a:ln>
                    <a:solidFill>
                      <a:srgbClr val="FFFFFF"/>
                    </a:solidFill>
                    <a:effectLst/>
                    <a:latin typeface="+mn-lt"/>
                    <a:ea typeface="Adobe Fan Heiti Std B" panose="020B0700000000000000" pitchFamily="34" charset="-128"/>
                  </a:rPr>
                  <a:t> </a:t>
                </a:r>
                <a:r>
                  <a:rPr kumimoji="0" lang="en-US" altLang="en-US" sz="2000" b="0" i="0" u="none" strike="noStrike" cap="none" normalizeH="0" baseline="0" dirty="0">
                    <a:ln>
                      <a:noFill/>
                    </a:ln>
                    <a:solidFill>
                      <a:srgbClr val="0000FF"/>
                    </a:solidFill>
                    <a:effectLst/>
                    <a:latin typeface="+mn-lt"/>
                    <a:ea typeface="Adobe Fan Heiti Std B" panose="020B0700000000000000" pitchFamily="34" charset="-128"/>
                  </a:rPr>
                  <a:t>"412-555-1212"</a:t>
                </a:r>
                <a:endParaRPr kumimoji="0" lang="en-US" altLang="en-US" sz="2800" b="0" i="0" u="none" strike="noStrike" cap="none" normalizeH="0" baseline="0" dirty="0">
                  <a:ln>
                    <a:noFill/>
                  </a:ln>
                  <a:solidFill>
                    <a:schemeClr val="tx1"/>
                  </a:solidFill>
                  <a:effectLst/>
                  <a:latin typeface="+mn-lt"/>
                  <a:ea typeface="Adobe Fan Heiti Std B" panose="020B0700000000000000"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FFFFFF"/>
                    </a:solidFill>
                    <a:effectLst/>
                    <a:latin typeface="+mn-lt"/>
                    <a:ea typeface="Adobe Fan Heiti Std B" panose="020B0700000000000000" pitchFamily="34" charset="-128"/>
                  </a:rPr>
                  <a:t> </a:t>
                </a:r>
                <a:endParaRPr kumimoji="0" lang="en-US" altLang="en-US" sz="2800" b="0" i="0" u="none" strike="noStrike" cap="none" normalizeH="0" baseline="0" dirty="0">
                  <a:ln>
                    <a:noFill/>
                  </a:ln>
                  <a:solidFill>
                    <a:schemeClr val="tx1"/>
                  </a:solidFill>
                  <a:effectLst/>
                  <a:latin typeface="+mn-lt"/>
                  <a:ea typeface="Adobe Fan Heiti Std B" panose="020B0700000000000000"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6699"/>
                    </a:solidFill>
                    <a:effectLst/>
                    <a:latin typeface="+mn-lt"/>
                    <a:ea typeface="Adobe Fan Heiti Std B" panose="020B0700000000000000" pitchFamily="34" charset="-128"/>
                  </a:rPr>
                  <a:t>if</a:t>
                </a:r>
                <a:r>
                  <a:rPr kumimoji="0" lang="en-US" altLang="en-US" sz="3200" b="0" i="0" u="none" strike="noStrike" cap="none" normalizeH="0" baseline="0" dirty="0">
                    <a:ln>
                      <a:noFill/>
                    </a:ln>
                    <a:solidFill>
                      <a:srgbClr val="FFFFFF"/>
                    </a:solidFill>
                    <a:effectLst/>
                    <a:latin typeface="+mn-lt"/>
                    <a:ea typeface="Adobe Fan Heiti Std B" panose="020B0700000000000000" pitchFamily="34" charset="-128"/>
                  </a:rPr>
                  <a:t> </a:t>
                </a:r>
                <a:r>
                  <a:rPr kumimoji="0" lang="en-US" altLang="en-US" sz="2000" b="0" i="0" u="none" strike="noStrike" cap="none" normalizeH="0" baseline="0" dirty="0" err="1">
                    <a:ln>
                      <a:noFill/>
                    </a:ln>
                    <a:solidFill>
                      <a:srgbClr val="000000"/>
                    </a:solidFill>
                    <a:effectLst/>
                    <a:latin typeface="+mn-lt"/>
                    <a:ea typeface="Adobe Fan Heiti Std B" panose="020B0700000000000000" pitchFamily="34" charset="-128"/>
                  </a:rPr>
                  <a:t>re.search</a:t>
                </a:r>
                <a:r>
                  <a:rPr kumimoji="0" lang="en-US" altLang="en-US" sz="2000" b="0" i="0" u="none" strike="noStrike" cap="none" normalizeH="0" baseline="0" dirty="0">
                    <a:ln>
                      <a:noFill/>
                    </a:ln>
                    <a:solidFill>
                      <a:srgbClr val="000000"/>
                    </a:solidFill>
                    <a:effectLst/>
                    <a:latin typeface="+mn-lt"/>
                    <a:ea typeface="Adobe Fan Heiti Std B" panose="020B0700000000000000" pitchFamily="34" charset="-128"/>
                  </a:rPr>
                  <a:t>(</a:t>
                </a:r>
                <a:r>
                  <a:rPr kumimoji="0" lang="en-US" altLang="en-US" sz="2000" b="0" i="0" u="none" strike="noStrike" cap="none" normalizeH="0" baseline="0" dirty="0">
                    <a:ln>
                      <a:noFill/>
                    </a:ln>
                    <a:solidFill>
                      <a:srgbClr val="0000FF"/>
                    </a:solidFill>
                    <a:effectLst/>
                    <a:latin typeface="+mn-lt"/>
                    <a:ea typeface="Adobe Fan Heiti Std B" panose="020B0700000000000000" pitchFamily="34" charset="-128"/>
                  </a:rPr>
                  <a:t>"w{3}-w{3}-w{4}"</a:t>
                </a:r>
                <a:r>
                  <a:rPr kumimoji="0" lang="en-US" altLang="en-US" sz="2000" b="0" i="0" u="none" strike="noStrike" cap="none" normalizeH="0" baseline="0" dirty="0">
                    <a:ln>
                      <a:noFill/>
                    </a:ln>
                    <a:solidFill>
                      <a:srgbClr val="000000"/>
                    </a:solidFill>
                    <a:effectLst/>
                    <a:latin typeface="+mn-lt"/>
                    <a:ea typeface="Adobe Fan Heiti Std B" panose="020B0700000000000000" pitchFamily="34" charset="-128"/>
                  </a:rPr>
                  <a:t>, </a:t>
                </a:r>
                <a:r>
                  <a:rPr kumimoji="0" lang="en-US" altLang="en-US" sz="2000" b="0" i="0" u="none" strike="noStrike" cap="none" normalizeH="0" baseline="0" dirty="0" err="1">
                    <a:ln>
                      <a:noFill/>
                    </a:ln>
                    <a:solidFill>
                      <a:srgbClr val="000000"/>
                    </a:solidFill>
                    <a:effectLst/>
                    <a:latin typeface="+mn-lt"/>
                    <a:ea typeface="Adobe Fan Heiti Std B" panose="020B0700000000000000" pitchFamily="34" charset="-128"/>
                  </a:rPr>
                  <a:t>phn</a:t>
                </a:r>
                <a:r>
                  <a:rPr kumimoji="0" lang="en-US" altLang="en-US" sz="2000" b="0" i="0" u="none" strike="noStrike" cap="none" normalizeH="0" baseline="0" dirty="0">
                    <a:ln>
                      <a:noFill/>
                    </a:ln>
                    <a:solidFill>
                      <a:srgbClr val="000000"/>
                    </a:solidFill>
                    <a:effectLst/>
                    <a:latin typeface="+mn-lt"/>
                    <a:ea typeface="Adobe Fan Heiti Std B" panose="020B0700000000000000" pitchFamily="34" charset="-128"/>
                  </a:rPr>
                  <a:t>):</a:t>
                </a:r>
                <a:endParaRPr kumimoji="0" lang="en-US" altLang="en-US" sz="2800" b="0" i="0" u="none" strike="noStrike" cap="none" normalizeH="0" baseline="0" dirty="0">
                  <a:ln>
                    <a:noFill/>
                  </a:ln>
                  <a:solidFill>
                    <a:schemeClr val="tx1"/>
                  </a:solidFill>
                  <a:effectLst/>
                  <a:latin typeface="+mn-lt"/>
                  <a:ea typeface="Adobe Fan Heiti Std B" panose="020B0700000000000000"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E83E8C"/>
                    </a:solidFill>
                    <a:effectLst/>
                    <a:latin typeface="+mn-lt"/>
                    <a:ea typeface="Adobe Fan Heiti Std B" panose="020B0700000000000000" pitchFamily="34" charset="-128"/>
                  </a:rPr>
                  <a:t>    </a:t>
                </a:r>
                <a:r>
                  <a:rPr kumimoji="0" lang="en-US" altLang="en-US" sz="2000" b="0" i="0" u="none" strike="noStrike" cap="none" normalizeH="0" baseline="0" dirty="0">
                    <a:ln>
                      <a:noFill/>
                    </a:ln>
                    <a:solidFill>
                      <a:srgbClr val="FF1493"/>
                    </a:solidFill>
                    <a:effectLst/>
                    <a:latin typeface="+mn-lt"/>
                    <a:ea typeface="Adobe Fan Heiti Std B" panose="020B0700000000000000" pitchFamily="34" charset="-128"/>
                  </a:rPr>
                  <a:t>print</a:t>
                </a:r>
                <a:r>
                  <a:rPr kumimoji="0" lang="en-US" altLang="en-US" sz="2000" b="0" i="0" u="none" strike="noStrike" cap="none" normalizeH="0" baseline="0" dirty="0">
                    <a:ln>
                      <a:noFill/>
                    </a:ln>
                    <a:solidFill>
                      <a:srgbClr val="000000"/>
                    </a:solidFill>
                    <a:effectLst/>
                    <a:latin typeface="+mn-lt"/>
                    <a:ea typeface="Adobe Fan Heiti Std B" panose="020B0700000000000000" pitchFamily="34" charset="-128"/>
                  </a:rPr>
                  <a:t>(</a:t>
                </a:r>
                <a:r>
                  <a:rPr kumimoji="0" lang="en-US" altLang="en-US" sz="2000" b="0" i="0" u="none" strike="noStrike" cap="none" normalizeH="0" baseline="0" dirty="0">
                    <a:ln>
                      <a:noFill/>
                    </a:ln>
                    <a:solidFill>
                      <a:srgbClr val="0000FF"/>
                    </a:solidFill>
                    <a:effectLst/>
                    <a:latin typeface="+mn-lt"/>
                    <a:ea typeface="Adobe Fan Heiti Std B" panose="020B0700000000000000" pitchFamily="34" charset="-128"/>
                  </a:rPr>
                  <a:t>"Valid phone number"</a:t>
                </a:r>
                <a:r>
                  <a:rPr kumimoji="0" lang="en-US" altLang="en-US" sz="2000" b="0" i="0" u="none" strike="noStrike" cap="none" normalizeH="0" baseline="0" dirty="0">
                    <a:ln>
                      <a:noFill/>
                    </a:ln>
                    <a:solidFill>
                      <a:srgbClr val="000000"/>
                    </a:solidFill>
                    <a:effectLst/>
                    <a:latin typeface="+mn-lt"/>
                    <a:ea typeface="Adobe Fan Heiti Std B" panose="020B0700000000000000" pitchFamily="34" charset="-128"/>
                  </a:rPr>
                  <a:t>)</a:t>
                </a:r>
                <a:endParaRPr kumimoji="0" lang="en-US" altLang="en-US" sz="4400" b="0" i="0" u="none" strike="noStrike" cap="none" normalizeH="0" baseline="0" dirty="0">
                  <a:ln>
                    <a:noFill/>
                  </a:ln>
                  <a:solidFill>
                    <a:schemeClr val="tx1"/>
                  </a:solidFill>
                  <a:effectLst/>
                  <a:latin typeface="+mn-lt"/>
                  <a:ea typeface="Adobe Fan Heiti Std B" panose="020B0700000000000000" pitchFamily="34" charset="-128"/>
                </a:endParaRPr>
              </a:p>
            </p:txBody>
          </p:sp>
          <p:cxnSp>
            <p:nvCxnSpPr>
              <p:cNvPr id="13" name="Straight Connector 12">
                <a:extLst>
                  <a:ext uri="{FF2B5EF4-FFF2-40B4-BE49-F238E27FC236}">
                    <a16:creationId xmlns:a16="http://schemas.microsoft.com/office/drawing/2014/main" id="{DA4087B2-8CCB-4361-AFC8-D62E2516701D}"/>
                  </a:ext>
                </a:extLst>
              </p:cNvPr>
              <p:cNvCxnSpPr/>
              <p:nvPr/>
            </p:nvCxnSpPr>
            <p:spPr>
              <a:xfrm>
                <a:off x="1656519" y="2173284"/>
                <a:ext cx="0" cy="2570991"/>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6277367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gradFill flip="none" rotWithShape="1">
          <a:gsLst>
            <a:gs pos="2000">
              <a:srgbClr val="E4F4FF"/>
            </a:gs>
            <a:gs pos="69000">
              <a:schemeClr val="bg2">
                <a:shade val="96000"/>
                <a:satMod val="120000"/>
                <a:lumMod val="85000"/>
                <a:alpha val="48000"/>
              </a:schemeClr>
            </a:gs>
          </a:gsLst>
          <a:lin ang="2700000" scaled="1"/>
          <a:tileRect/>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873BE40-0A09-45FF-AA8D-ECB73181CA00}"/>
              </a:ext>
            </a:extLst>
          </p:cNvPr>
          <p:cNvGrpSpPr/>
          <p:nvPr/>
        </p:nvGrpSpPr>
        <p:grpSpPr>
          <a:xfrm>
            <a:off x="39756" y="251383"/>
            <a:ext cx="12099235" cy="769441"/>
            <a:chOff x="39756" y="251383"/>
            <a:chExt cx="12099235" cy="769441"/>
          </a:xfrm>
        </p:grpSpPr>
        <p:sp>
          <p:nvSpPr>
            <p:cNvPr id="2" name="TextBox 1">
              <a:extLst>
                <a:ext uri="{FF2B5EF4-FFF2-40B4-BE49-F238E27FC236}">
                  <a16:creationId xmlns:a16="http://schemas.microsoft.com/office/drawing/2014/main" id="{77FD1CDC-E0FA-43A0-A9E1-F8DC87469BE6}"/>
                </a:ext>
              </a:extLst>
            </p:cNvPr>
            <p:cNvSpPr txBox="1"/>
            <p:nvPr/>
          </p:nvSpPr>
          <p:spPr>
            <a:xfrm>
              <a:off x="437321" y="251383"/>
              <a:ext cx="9846365" cy="707886"/>
            </a:xfrm>
            <a:prstGeom prst="rect">
              <a:avLst/>
            </a:prstGeom>
            <a:noFill/>
          </p:spPr>
          <p:txBody>
            <a:bodyPr wrap="square" rtlCol="0">
              <a:spAutoFit/>
            </a:bodyPr>
            <a:lstStyle/>
            <a:p>
              <a:r>
                <a:rPr lang="en-US" sz="4000" dirty="0">
                  <a:solidFill>
                    <a:srgbClr val="032293"/>
                  </a:solidFill>
                  <a:latin typeface="Adobe Gothic Std B" panose="020B0800000000000000" pitchFamily="34" charset="-128"/>
                  <a:ea typeface="Adobe Gothic Std B" panose="020B0800000000000000" pitchFamily="34" charset="-128"/>
                </a:rPr>
                <a:t>E-mail Address Verification</a:t>
              </a:r>
            </a:p>
          </p:txBody>
        </p:sp>
        <p:cxnSp>
          <p:nvCxnSpPr>
            <p:cNvPr id="4" name="Straight Connector 3">
              <a:extLst>
                <a:ext uri="{FF2B5EF4-FFF2-40B4-BE49-F238E27FC236}">
                  <a16:creationId xmlns:a16="http://schemas.microsoft.com/office/drawing/2014/main" id="{5A538764-073C-4B64-8957-71A9D7C69A1E}"/>
                </a:ext>
              </a:extLst>
            </p:cNvPr>
            <p:cNvCxnSpPr>
              <a:cxnSpLocks/>
            </p:cNvCxnSpPr>
            <p:nvPr/>
          </p:nvCxnSpPr>
          <p:spPr>
            <a:xfrm>
              <a:off x="39756" y="1020824"/>
              <a:ext cx="12099235" cy="0"/>
            </a:xfrm>
            <a:prstGeom prst="line">
              <a:avLst/>
            </a:prstGeom>
            <a:ln w="57150" cap="rnd"/>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167EB373-B465-4799-B651-E89F03A97D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82380"/>
            <a:ext cx="12192000" cy="5775616"/>
          </a:xfrm>
          <a:prstGeom prst="rect">
            <a:avLst/>
          </a:prstGeom>
        </p:spPr>
      </p:pic>
    </p:spTree>
    <p:extLst>
      <p:ext uri="{BB962C8B-B14F-4D97-AF65-F5344CB8AC3E}">
        <p14:creationId xmlns:p14="http://schemas.microsoft.com/office/powerpoint/2010/main" val="1505270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gradFill flip="none" rotWithShape="1">
          <a:gsLst>
            <a:gs pos="2000">
              <a:srgbClr val="E4F4FF"/>
            </a:gs>
            <a:gs pos="69000">
              <a:schemeClr val="bg2">
                <a:shade val="96000"/>
                <a:satMod val="120000"/>
                <a:lumMod val="85000"/>
                <a:alpha val="48000"/>
              </a:schemeClr>
            </a:gs>
          </a:gsLst>
          <a:lin ang="2700000" scaled="1"/>
          <a:tileRect/>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873BE40-0A09-45FF-AA8D-ECB73181CA00}"/>
              </a:ext>
            </a:extLst>
          </p:cNvPr>
          <p:cNvGrpSpPr/>
          <p:nvPr/>
        </p:nvGrpSpPr>
        <p:grpSpPr>
          <a:xfrm>
            <a:off x="39756" y="155849"/>
            <a:ext cx="12099235" cy="864975"/>
            <a:chOff x="39756" y="155849"/>
            <a:chExt cx="12099235" cy="864975"/>
          </a:xfrm>
        </p:grpSpPr>
        <p:sp>
          <p:nvSpPr>
            <p:cNvPr id="2" name="TextBox 1">
              <a:extLst>
                <a:ext uri="{FF2B5EF4-FFF2-40B4-BE49-F238E27FC236}">
                  <a16:creationId xmlns:a16="http://schemas.microsoft.com/office/drawing/2014/main" id="{77FD1CDC-E0FA-43A0-A9E1-F8DC87469BE6}"/>
                </a:ext>
              </a:extLst>
            </p:cNvPr>
            <p:cNvSpPr txBox="1"/>
            <p:nvPr/>
          </p:nvSpPr>
          <p:spPr>
            <a:xfrm>
              <a:off x="423673" y="155849"/>
              <a:ext cx="9846365" cy="707886"/>
            </a:xfrm>
            <a:prstGeom prst="rect">
              <a:avLst/>
            </a:prstGeom>
            <a:noFill/>
          </p:spPr>
          <p:txBody>
            <a:bodyPr wrap="square" rtlCol="0">
              <a:spAutoFit/>
            </a:bodyPr>
            <a:lstStyle/>
            <a:p>
              <a:r>
                <a:rPr lang="en-US" sz="4000" dirty="0">
                  <a:solidFill>
                    <a:srgbClr val="032293"/>
                  </a:solidFill>
                  <a:latin typeface="Adobe Gothic Std B" panose="020B0800000000000000" pitchFamily="34" charset="-128"/>
                  <a:ea typeface="Adobe Gothic Std B" panose="020B0800000000000000" pitchFamily="34" charset="-128"/>
                </a:rPr>
                <a:t>E-mail Address Verification</a:t>
              </a:r>
            </a:p>
          </p:txBody>
        </p:sp>
        <p:cxnSp>
          <p:nvCxnSpPr>
            <p:cNvPr id="4" name="Straight Connector 3">
              <a:extLst>
                <a:ext uri="{FF2B5EF4-FFF2-40B4-BE49-F238E27FC236}">
                  <a16:creationId xmlns:a16="http://schemas.microsoft.com/office/drawing/2014/main" id="{5A538764-073C-4B64-8957-71A9D7C69A1E}"/>
                </a:ext>
              </a:extLst>
            </p:cNvPr>
            <p:cNvCxnSpPr>
              <a:cxnSpLocks/>
            </p:cNvCxnSpPr>
            <p:nvPr/>
          </p:nvCxnSpPr>
          <p:spPr>
            <a:xfrm>
              <a:off x="39756" y="1020824"/>
              <a:ext cx="12099235" cy="0"/>
            </a:xfrm>
            <a:prstGeom prst="line">
              <a:avLst/>
            </a:prstGeom>
            <a:ln w="57150" cap="rnd"/>
          </p:spPr>
          <p:style>
            <a:lnRef idx="1">
              <a:schemeClr val="accent1"/>
            </a:lnRef>
            <a:fillRef idx="0">
              <a:schemeClr val="accent1"/>
            </a:fillRef>
            <a:effectRef idx="0">
              <a:schemeClr val="accent1"/>
            </a:effectRef>
            <a:fontRef idx="minor">
              <a:schemeClr val="tx1"/>
            </a:fontRef>
          </p:style>
        </p:cxnSp>
      </p:grpSp>
      <p:sp>
        <p:nvSpPr>
          <p:cNvPr id="6" name="Rectangle 5">
            <a:extLst>
              <a:ext uri="{FF2B5EF4-FFF2-40B4-BE49-F238E27FC236}">
                <a16:creationId xmlns:a16="http://schemas.microsoft.com/office/drawing/2014/main" id="{704E1CFB-287D-4D97-BB9C-AB2408F06C97}"/>
              </a:ext>
            </a:extLst>
          </p:cNvPr>
          <p:cNvSpPr/>
          <p:nvPr/>
        </p:nvSpPr>
        <p:spPr>
          <a:xfrm>
            <a:off x="318058" y="1164443"/>
            <a:ext cx="11812630" cy="1569660"/>
          </a:xfrm>
          <a:prstGeom prst="rect">
            <a:avLst/>
          </a:prstGeom>
        </p:spPr>
        <p:txBody>
          <a:bodyPr wrap="square">
            <a:spAutoFit/>
          </a:bodyPr>
          <a:lstStyle/>
          <a:p>
            <a:pPr marL="457200" indent="-457200">
              <a:buFont typeface="Wingdings" panose="05000000000000000000" pitchFamily="2" charset="2"/>
              <a:buChar char="Ø"/>
            </a:pPr>
            <a:r>
              <a:rPr lang="en-US" sz="2400" dirty="0">
                <a:latin typeface="Adobe Fan Heiti Std B" panose="020B0700000000000000" pitchFamily="34" charset="-128"/>
                <a:ea typeface="Adobe Fan Heiti Std B" panose="020B0700000000000000" pitchFamily="34" charset="-128"/>
              </a:rPr>
              <a:t>Manually, it just takes you one good glance to identify the valid mail IDs from the invalid ones. But how is the case when it comes to having our program do this for us? It is pretty simple considering the following guidelines are followed for this use-case.</a:t>
            </a:r>
          </a:p>
        </p:txBody>
      </p:sp>
      <p:grpSp>
        <p:nvGrpSpPr>
          <p:cNvPr id="17" name="Group 16">
            <a:extLst>
              <a:ext uri="{FF2B5EF4-FFF2-40B4-BE49-F238E27FC236}">
                <a16:creationId xmlns:a16="http://schemas.microsoft.com/office/drawing/2014/main" id="{3F15B272-BCC7-48DD-BE7F-8C6F0CEB6848}"/>
              </a:ext>
            </a:extLst>
          </p:cNvPr>
          <p:cNvGrpSpPr/>
          <p:nvPr/>
        </p:nvGrpSpPr>
        <p:grpSpPr>
          <a:xfrm>
            <a:off x="675858" y="3176921"/>
            <a:ext cx="11454830" cy="1870306"/>
            <a:chOff x="675858" y="3176921"/>
            <a:chExt cx="11454830" cy="1870306"/>
          </a:xfrm>
        </p:grpSpPr>
        <p:cxnSp>
          <p:nvCxnSpPr>
            <p:cNvPr id="13" name="Straight Connector 12">
              <a:extLst>
                <a:ext uri="{FF2B5EF4-FFF2-40B4-BE49-F238E27FC236}">
                  <a16:creationId xmlns:a16="http://schemas.microsoft.com/office/drawing/2014/main" id="{DA4087B2-8CCB-4361-AFC8-D62E2516701D}"/>
                </a:ext>
              </a:extLst>
            </p:cNvPr>
            <p:cNvCxnSpPr>
              <a:cxnSpLocks/>
            </p:cNvCxnSpPr>
            <p:nvPr/>
          </p:nvCxnSpPr>
          <p:spPr>
            <a:xfrm>
              <a:off x="675858" y="3176921"/>
              <a:ext cx="0" cy="1846659"/>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8" name="Rectangle 2">
              <a:extLst>
                <a:ext uri="{FF2B5EF4-FFF2-40B4-BE49-F238E27FC236}">
                  <a16:creationId xmlns:a16="http://schemas.microsoft.com/office/drawing/2014/main" id="{BFE1E3D0-375E-420B-AD41-C63B135F1C73}"/>
                </a:ext>
              </a:extLst>
            </p:cNvPr>
            <p:cNvSpPr>
              <a:spLocks noChangeArrowheads="1"/>
            </p:cNvSpPr>
            <p:nvPr/>
          </p:nvSpPr>
          <p:spPr bwMode="auto">
            <a:xfrm>
              <a:off x="866330" y="3200568"/>
              <a:ext cx="11264358"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6699"/>
                  </a:solidFill>
                  <a:effectLst/>
                  <a:latin typeface="+mn-lt"/>
                </a:rPr>
                <a:t>import</a:t>
              </a:r>
              <a:r>
                <a:rPr kumimoji="0" lang="en-US" altLang="en-US" sz="2400" b="0" i="0" u="none" strike="noStrike" cap="none" normalizeH="0" baseline="0" dirty="0">
                  <a:ln>
                    <a:noFill/>
                  </a:ln>
                  <a:solidFill>
                    <a:srgbClr val="FFFFFF"/>
                  </a:solidFill>
                  <a:effectLst/>
                  <a:latin typeface="+mn-lt"/>
                </a:rPr>
                <a:t> </a:t>
              </a:r>
              <a:r>
                <a:rPr kumimoji="0" lang="en-US" altLang="en-US" sz="2400" b="0" i="0" u="none" strike="noStrike" cap="none" normalizeH="0" baseline="0" dirty="0">
                  <a:ln>
                    <a:noFill/>
                  </a:ln>
                  <a:solidFill>
                    <a:srgbClr val="000000"/>
                  </a:solidFill>
                  <a:effectLst/>
                  <a:latin typeface="+mn-lt"/>
                </a:rPr>
                <a:t>re</a:t>
              </a:r>
              <a:endParaRPr kumimoji="0" lang="en-US" altLang="en-US" sz="2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FFFFFF"/>
                  </a:solidFill>
                  <a:effectLst/>
                  <a:latin typeface="+mn-lt"/>
                </a:rPr>
                <a:t> </a:t>
              </a:r>
              <a:endParaRPr kumimoji="0" lang="en-US" altLang="en-US" sz="2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n-lt"/>
                </a:rPr>
                <a:t>email </a:t>
              </a:r>
              <a:r>
                <a:rPr kumimoji="0" lang="en-US" altLang="en-US" sz="2400" b="1" i="0" u="none" strike="noStrike" cap="none" normalizeH="0" baseline="0" dirty="0">
                  <a:ln>
                    <a:noFill/>
                  </a:ln>
                  <a:solidFill>
                    <a:srgbClr val="006699"/>
                  </a:solidFill>
                  <a:effectLst/>
                  <a:latin typeface="+mn-lt"/>
                </a:rPr>
                <a:t>=</a:t>
              </a:r>
              <a:r>
                <a:rPr kumimoji="0" lang="en-US" altLang="en-US" sz="2400" b="0" i="0" u="none" strike="noStrike" cap="none" normalizeH="0" baseline="0" dirty="0">
                  <a:ln>
                    <a:noFill/>
                  </a:ln>
                  <a:solidFill>
                    <a:srgbClr val="FFFFFF"/>
                  </a:solidFill>
                  <a:effectLst/>
                  <a:latin typeface="+mn-lt"/>
                </a:rPr>
                <a:t> </a:t>
              </a:r>
              <a:r>
                <a:rPr kumimoji="0" lang="en-US" altLang="en-US" sz="2400" b="0" i="0" u="none" strike="noStrike" cap="none" normalizeH="0" baseline="0" dirty="0">
                  <a:ln>
                    <a:noFill/>
                  </a:ln>
                  <a:solidFill>
                    <a:srgbClr val="0000FF"/>
                  </a:solidFill>
                  <a:effectLst/>
                  <a:latin typeface="+mn-lt"/>
                </a:rPr>
                <a:t>"ac@aol.com </a:t>
              </a:r>
              <a:r>
                <a:rPr kumimoji="0" lang="en-US" altLang="en-US" sz="2400" b="0" i="0" u="none" strike="noStrike" cap="none" normalizeH="0" baseline="0" dirty="0" err="1">
                  <a:ln>
                    <a:noFill/>
                  </a:ln>
                  <a:solidFill>
                    <a:srgbClr val="0000FF"/>
                  </a:solidFill>
                  <a:effectLst/>
                  <a:latin typeface="+mn-lt"/>
                </a:rPr>
                <a:t>md@.com</a:t>
              </a:r>
              <a:r>
                <a:rPr kumimoji="0" lang="en-US" altLang="en-US" sz="2400" b="0" i="0" u="none" strike="noStrike" cap="none" normalizeH="0" baseline="0" dirty="0">
                  <a:ln>
                    <a:noFill/>
                  </a:ln>
                  <a:solidFill>
                    <a:srgbClr val="0000FF"/>
                  </a:solidFill>
                  <a:effectLst/>
                  <a:latin typeface="+mn-lt"/>
                </a:rPr>
                <a:t> @seo.com </a:t>
              </a:r>
              <a:r>
                <a:rPr kumimoji="0" lang="en-US" altLang="en-US" sz="2400" b="0" i="0" u="none" strike="noStrike" cap="none" normalizeH="0" baseline="0" dirty="0" err="1">
                  <a:ln>
                    <a:noFill/>
                  </a:ln>
                  <a:solidFill>
                    <a:srgbClr val="0000FF"/>
                  </a:solidFill>
                  <a:effectLst/>
                  <a:latin typeface="+mn-lt"/>
                </a:rPr>
                <a:t>dc@.com</a:t>
              </a:r>
              <a:r>
                <a:rPr kumimoji="0" lang="en-US" altLang="en-US" sz="2400" b="0" i="0" u="none" strike="noStrike" cap="none" normalizeH="0" baseline="0" dirty="0">
                  <a:ln>
                    <a:noFill/>
                  </a:ln>
                  <a:solidFill>
                    <a:srgbClr val="0000FF"/>
                  </a:solidFill>
                  <a:effectLst/>
                  <a:latin typeface="+mn-lt"/>
                </a:rPr>
                <a:t>"</a:t>
              </a:r>
              <a:endParaRPr kumimoji="0" lang="en-US" altLang="en-US" sz="2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FFFFFF"/>
                  </a:solidFill>
                  <a:effectLst/>
                  <a:latin typeface="+mn-lt"/>
                </a:rPr>
                <a:t> </a:t>
              </a:r>
              <a:endParaRPr kumimoji="0" lang="en-US" altLang="en-US" sz="2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FF1493"/>
                  </a:solidFill>
                  <a:effectLst/>
                  <a:latin typeface="+mn-lt"/>
                </a:rPr>
                <a:t>print</a:t>
              </a:r>
              <a:r>
                <a:rPr kumimoji="0" lang="en-US" altLang="en-US" sz="2400" b="0" i="0" u="none" strike="noStrike" cap="none" normalizeH="0" baseline="0" dirty="0">
                  <a:ln>
                    <a:noFill/>
                  </a:ln>
                  <a:solidFill>
                    <a:srgbClr val="000000"/>
                  </a:solidFill>
                  <a:effectLst/>
                  <a:latin typeface="+mn-lt"/>
                </a:rPr>
                <a:t>(</a:t>
              </a:r>
              <a:r>
                <a:rPr kumimoji="0" lang="en-US" altLang="en-US" sz="2400" b="0" i="0" u="none" strike="noStrike" cap="none" normalizeH="0" baseline="0" dirty="0">
                  <a:ln>
                    <a:noFill/>
                  </a:ln>
                  <a:solidFill>
                    <a:srgbClr val="0000FF"/>
                  </a:solidFill>
                  <a:effectLst/>
                  <a:latin typeface="+mn-lt"/>
                </a:rPr>
                <a:t>"Email Matches: "</a:t>
              </a:r>
              <a:r>
                <a:rPr kumimoji="0" lang="en-US" altLang="en-US" sz="2400" b="0" i="0" u="none" strike="noStrike" cap="none" normalizeH="0" baseline="0" dirty="0">
                  <a:ln>
                    <a:noFill/>
                  </a:ln>
                  <a:solidFill>
                    <a:srgbClr val="000000"/>
                  </a:solidFill>
                  <a:effectLst/>
                  <a:latin typeface="+mn-lt"/>
                </a:rPr>
                <a:t>, </a:t>
              </a:r>
              <a:r>
                <a:rPr kumimoji="0" lang="en-US" altLang="en-US" sz="2400" b="0" i="0" u="none" strike="noStrike" cap="none" normalizeH="0" baseline="0" dirty="0" err="1">
                  <a:ln>
                    <a:noFill/>
                  </a:ln>
                  <a:solidFill>
                    <a:srgbClr val="FF1493"/>
                  </a:solidFill>
                  <a:effectLst/>
                  <a:latin typeface="+mn-lt"/>
                </a:rPr>
                <a:t>len</a:t>
              </a:r>
              <a:r>
                <a:rPr kumimoji="0" lang="en-US" altLang="en-US" sz="2400" b="0" i="0" u="none" strike="noStrike" cap="none" normalizeH="0" baseline="0" dirty="0">
                  <a:ln>
                    <a:noFill/>
                  </a:ln>
                  <a:solidFill>
                    <a:srgbClr val="000000"/>
                  </a:solidFill>
                  <a:effectLst/>
                  <a:latin typeface="+mn-lt"/>
                </a:rPr>
                <a:t>(</a:t>
              </a:r>
              <a:r>
                <a:rPr kumimoji="0" lang="en-US" altLang="en-US" sz="2400" b="0" i="0" u="none" strike="noStrike" cap="none" normalizeH="0" baseline="0" dirty="0" err="1">
                  <a:ln>
                    <a:noFill/>
                  </a:ln>
                  <a:solidFill>
                    <a:srgbClr val="000000"/>
                  </a:solidFill>
                  <a:effectLst/>
                  <a:latin typeface="+mn-lt"/>
                </a:rPr>
                <a:t>re.findall</a:t>
              </a:r>
              <a:r>
                <a:rPr kumimoji="0" lang="en-US" altLang="en-US" sz="2400" b="0" i="0" u="none" strike="noStrike" cap="none" normalizeH="0" baseline="0" dirty="0">
                  <a:ln>
                    <a:noFill/>
                  </a:ln>
                  <a:solidFill>
                    <a:srgbClr val="000000"/>
                  </a:solidFill>
                  <a:effectLst/>
                  <a:latin typeface="+mn-lt"/>
                </a:rPr>
                <a:t>(</a:t>
              </a:r>
              <a:r>
                <a:rPr kumimoji="0" lang="en-US" altLang="en-US" sz="2400" b="0" i="0" u="none" strike="noStrike" cap="none" normalizeH="0" baseline="0" dirty="0">
                  <a:ln>
                    <a:noFill/>
                  </a:ln>
                  <a:solidFill>
                    <a:srgbClr val="0000FF"/>
                  </a:solidFill>
                  <a:effectLst/>
                  <a:latin typeface="+mn-lt"/>
                </a:rPr>
                <a:t>"[w._%+-]{1,20}@[w.-]{2,20}.[A-Za-z]{2,3}"</a:t>
              </a:r>
              <a:r>
                <a:rPr kumimoji="0" lang="en-US" altLang="en-US" sz="2400" b="0" i="0" u="none" strike="noStrike" cap="none" normalizeH="0" baseline="0" dirty="0">
                  <a:ln>
                    <a:noFill/>
                  </a:ln>
                  <a:solidFill>
                    <a:srgbClr val="000000"/>
                  </a:solidFill>
                  <a:effectLst/>
                  <a:latin typeface="+mn-lt"/>
                </a:rPr>
                <a:t>, email)))</a:t>
              </a:r>
              <a:endParaRPr kumimoji="0" lang="en-US" altLang="en-US" sz="2400" b="0" i="0" u="none" strike="noStrike" cap="none" normalizeH="0" baseline="0" dirty="0">
                <a:ln>
                  <a:noFill/>
                </a:ln>
                <a:solidFill>
                  <a:schemeClr val="tx1"/>
                </a:solidFill>
                <a:effectLst/>
                <a:latin typeface="+mn-lt"/>
              </a:endParaRPr>
            </a:p>
          </p:txBody>
        </p:sp>
      </p:grpSp>
    </p:spTree>
    <p:extLst>
      <p:ext uri="{BB962C8B-B14F-4D97-AF65-F5344CB8AC3E}">
        <p14:creationId xmlns:p14="http://schemas.microsoft.com/office/powerpoint/2010/main" val="17890409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edg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gradFill flip="none" rotWithShape="1">
          <a:gsLst>
            <a:gs pos="2000">
              <a:srgbClr val="E4F4FF"/>
            </a:gs>
            <a:gs pos="69000">
              <a:schemeClr val="bg2">
                <a:shade val="96000"/>
                <a:satMod val="120000"/>
                <a:lumMod val="85000"/>
                <a:alpha val="48000"/>
              </a:schemeClr>
            </a:gs>
          </a:gsLst>
          <a:lin ang="2700000" scaled="1"/>
          <a:tileRect/>
        </a:gra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0CD8D98D-1BED-4E6C-9A4F-91B1CE7EBAB0}"/>
              </a:ext>
            </a:extLst>
          </p:cNvPr>
          <p:cNvGrpSpPr/>
          <p:nvPr/>
        </p:nvGrpSpPr>
        <p:grpSpPr>
          <a:xfrm>
            <a:off x="0" y="216627"/>
            <a:ext cx="12099235" cy="864975"/>
            <a:chOff x="39756" y="155849"/>
            <a:chExt cx="12099235" cy="864975"/>
          </a:xfrm>
        </p:grpSpPr>
        <p:sp>
          <p:nvSpPr>
            <p:cNvPr id="2" name="TextBox 1">
              <a:extLst>
                <a:ext uri="{FF2B5EF4-FFF2-40B4-BE49-F238E27FC236}">
                  <a16:creationId xmlns:a16="http://schemas.microsoft.com/office/drawing/2014/main" id="{77FD1CDC-E0FA-43A0-A9E1-F8DC87469BE6}"/>
                </a:ext>
              </a:extLst>
            </p:cNvPr>
            <p:cNvSpPr txBox="1"/>
            <p:nvPr/>
          </p:nvSpPr>
          <p:spPr>
            <a:xfrm>
              <a:off x="423673" y="155849"/>
              <a:ext cx="9846365" cy="707886"/>
            </a:xfrm>
            <a:prstGeom prst="rect">
              <a:avLst/>
            </a:prstGeom>
            <a:noFill/>
          </p:spPr>
          <p:txBody>
            <a:bodyPr wrap="square" rtlCol="0">
              <a:spAutoFit/>
            </a:bodyPr>
            <a:lstStyle/>
            <a:p>
              <a:r>
                <a:rPr lang="en-US" sz="4000" dirty="0">
                  <a:solidFill>
                    <a:srgbClr val="032293"/>
                  </a:solidFill>
                  <a:latin typeface="Adobe Gothic Std B" panose="020B0800000000000000" pitchFamily="34" charset="-128"/>
                  <a:ea typeface="Adobe Gothic Std B" panose="020B0800000000000000" pitchFamily="34" charset="-128"/>
                </a:rPr>
                <a:t>E-mail Address Verification</a:t>
              </a:r>
            </a:p>
          </p:txBody>
        </p:sp>
        <p:cxnSp>
          <p:nvCxnSpPr>
            <p:cNvPr id="4" name="Straight Connector 3">
              <a:extLst>
                <a:ext uri="{FF2B5EF4-FFF2-40B4-BE49-F238E27FC236}">
                  <a16:creationId xmlns:a16="http://schemas.microsoft.com/office/drawing/2014/main" id="{5A538764-073C-4B64-8957-71A9D7C69A1E}"/>
                </a:ext>
              </a:extLst>
            </p:cNvPr>
            <p:cNvCxnSpPr>
              <a:cxnSpLocks/>
            </p:cNvCxnSpPr>
            <p:nvPr/>
          </p:nvCxnSpPr>
          <p:spPr>
            <a:xfrm>
              <a:off x="39756" y="1020824"/>
              <a:ext cx="12099235" cy="0"/>
            </a:xfrm>
            <a:prstGeom prst="line">
              <a:avLst/>
            </a:prstGeom>
            <a:ln w="57150" cap="rnd"/>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0F72AABA-E916-47B9-8D81-CBE6D758D5D0}"/>
              </a:ext>
            </a:extLst>
          </p:cNvPr>
          <p:cNvGrpSpPr/>
          <p:nvPr/>
        </p:nvGrpSpPr>
        <p:grpSpPr>
          <a:xfrm>
            <a:off x="4102236" y="1018066"/>
            <a:ext cx="3226216" cy="2234079"/>
            <a:chOff x="4102236" y="1018066"/>
            <a:chExt cx="3226216" cy="2234079"/>
          </a:xfrm>
        </p:grpSpPr>
        <p:sp>
          <p:nvSpPr>
            <p:cNvPr id="7" name="TextBox 6">
              <a:extLst>
                <a:ext uri="{FF2B5EF4-FFF2-40B4-BE49-F238E27FC236}">
                  <a16:creationId xmlns:a16="http://schemas.microsoft.com/office/drawing/2014/main" id="{FF6A5E8B-431F-4641-9B55-D6E04DE73569}"/>
                </a:ext>
              </a:extLst>
            </p:cNvPr>
            <p:cNvSpPr txBox="1"/>
            <p:nvPr/>
          </p:nvSpPr>
          <p:spPr>
            <a:xfrm>
              <a:off x="4643995" y="1018066"/>
              <a:ext cx="2142698" cy="707886"/>
            </a:xfrm>
            <a:prstGeom prst="rect">
              <a:avLst/>
            </a:prstGeom>
            <a:noFill/>
          </p:spPr>
          <p:txBody>
            <a:bodyPr wrap="square" rtlCol="0">
              <a:spAutoFit/>
            </a:bodyPr>
            <a:lstStyle/>
            <a:p>
              <a:pPr algn="ctr"/>
              <a:r>
                <a:rPr lang="en-US" sz="4000" b="1" u="sng" dirty="0">
                  <a:solidFill>
                    <a:schemeClr val="accent1"/>
                  </a:solidFill>
                </a:rPr>
                <a:t>Output:</a:t>
              </a:r>
            </a:p>
          </p:txBody>
        </p:sp>
        <p:sp>
          <p:nvSpPr>
            <p:cNvPr id="8" name="Arrow: Down 7">
              <a:extLst>
                <a:ext uri="{FF2B5EF4-FFF2-40B4-BE49-F238E27FC236}">
                  <a16:creationId xmlns:a16="http://schemas.microsoft.com/office/drawing/2014/main" id="{D1F03974-6167-458B-945D-A527DE002B90}"/>
                </a:ext>
              </a:extLst>
            </p:cNvPr>
            <p:cNvSpPr/>
            <p:nvPr/>
          </p:nvSpPr>
          <p:spPr>
            <a:xfrm>
              <a:off x="5346855" y="1829690"/>
              <a:ext cx="736979" cy="905304"/>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1">
              <a:extLst>
                <a:ext uri="{FF2B5EF4-FFF2-40B4-BE49-F238E27FC236}">
                  <a16:creationId xmlns:a16="http://schemas.microsoft.com/office/drawing/2014/main" id="{82183F85-9A23-4087-A425-5999360039CC}"/>
                </a:ext>
              </a:extLst>
            </p:cNvPr>
            <p:cNvSpPr>
              <a:spLocks noChangeArrowheads="1"/>
            </p:cNvSpPr>
            <p:nvPr/>
          </p:nvSpPr>
          <p:spPr bwMode="auto">
            <a:xfrm flipH="1">
              <a:off x="4102236" y="2713536"/>
              <a:ext cx="3226216"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212529"/>
                  </a:solidFill>
                  <a:effectLst/>
                </a:rPr>
                <a:t>Email Matches: 1</a:t>
              </a:r>
              <a:r>
                <a:rPr kumimoji="0" lang="en-US" altLang="en-US" sz="2800" b="1" i="0" u="none" strike="noStrike" cap="none" normalizeH="0" baseline="0" dirty="0">
                  <a:ln>
                    <a:noFill/>
                  </a:ln>
                  <a:solidFill>
                    <a:schemeClr val="tx1"/>
                  </a:solidFill>
                  <a:effectLst/>
                </a:rPr>
                <a:t> </a:t>
              </a:r>
              <a:endParaRPr kumimoji="0" lang="en-US" altLang="en-US" sz="4400" b="1" i="0" u="none" strike="noStrike" cap="none" normalizeH="0" baseline="0" dirty="0">
                <a:ln>
                  <a:noFill/>
                </a:ln>
                <a:solidFill>
                  <a:schemeClr val="tx1"/>
                </a:solidFill>
                <a:effectLst/>
              </a:endParaRPr>
            </a:p>
          </p:txBody>
        </p:sp>
      </p:grpSp>
      <p:sp>
        <p:nvSpPr>
          <p:cNvPr id="6" name="Rectangle 5">
            <a:extLst>
              <a:ext uri="{FF2B5EF4-FFF2-40B4-BE49-F238E27FC236}">
                <a16:creationId xmlns:a16="http://schemas.microsoft.com/office/drawing/2014/main" id="{8D66AAD7-85E9-4018-B981-C4C548AD198A}"/>
              </a:ext>
            </a:extLst>
          </p:cNvPr>
          <p:cNvSpPr/>
          <p:nvPr/>
        </p:nvSpPr>
        <p:spPr>
          <a:xfrm>
            <a:off x="383917" y="3884200"/>
            <a:ext cx="10787678" cy="1754326"/>
          </a:xfrm>
          <a:prstGeom prst="rect">
            <a:avLst/>
          </a:prstGeom>
        </p:spPr>
        <p:txBody>
          <a:bodyPr wrap="square">
            <a:spAutoFit/>
          </a:bodyPr>
          <a:lstStyle/>
          <a:p>
            <a:pPr marL="285750" indent="-285750" algn="just">
              <a:buFont typeface="Wingdings" panose="05000000000000000000" pitchFamily="2" charset="2"/>
              <a:buChar char="v"/>
            </a:pPr>
            <a:r>
              <a:rPr lang="en-US" sz="2400" dirty="0">
                <a:latin typeface="Adobe Fan Heiti Std B" panose="020B0700000000000000" pitchFamily="34" charset="-128"/>
                <a:ea typeface="Adobe Fan Heiti Std B" panose="020B0700000000000000" pitchFamily="34" charset="-128"/>
              </a:rPr>
              <a:t>As you can check out from the above output, we have one valid mail among the 4 emails which are the inputs.</a:t>
            </a:r>
          </a:p>
          <a:p>
            <a:pPr algn="just"/>
            <a:endParaRPr lang="en-US" sz="1200" dirty="0">
              <a:latin typeface="Adobe Fan Heiti Std B" panose="020B0700000000000000" pitchFamily="34" charset="-128"/>
              <a:ea typeface="Adobe Fan Heiti Std B" panose="020B0700000000000000" pitchFamily="34" charset="-128"/>
            </a:endParaRPr>
          </a:p>
          <a:p>
            <a:pPr marL="285750" indent="-285750" algn="just">
              <a:buFont typeface="Wingdings" panose="05000000000000000000" pitchFamily="2" charset="2"/>
              <a:buChar char="v"/>
            </a:pPr>
            <a:r>
              <a:rPr lang="en-US" sz="2400" dirty="0">
                <a:latin typeface="Adobe Fan Heiti Std B" panose="020B0700000000000000" pitchFamily="34" charset="-128"/>
                <a:ea typeface="Adobe Fan Heiti Std B" panose="020B0700000000000000" pitchFamily="34" charset="-128"/>
              </a:rPr>
              <a:t>This basically proves how simple and efficient it is to work with Regular Expressions and make use of them practically.</a:t>
            </a:r>
            <a:endParaRPr lang="en-US" sz="2400" b="0" i="0" dirty="0">
              <a:effectLst/>
              <a:latin typeface="Adobe Fan Heiti Std B" panose="020B0700000000000000" pitchFamily="34" charset="-128"/>
              <a:ea typeface="Adobe Fan Heiti Std B" panose="020B0700000000000000" pitchFamily="34" charset="-128"/>
            </a:endParaRPr>
          </a:p>
        </p:txBody>
      </p:sp>
    </p:spTree>
    <p:extLst>
      <p:ext uri="{BB962C8B-B14F-4D97-AF65-F5344CB8AC3E}">
        <p14:creationId xmlns:p14="http://schemas.microsoft.com/office/powerpoint/2010/main" val="24029344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gradFill flip="none" rotWithShape="1">
          <a:gsLst>
            <a:gs pos="2000">
              <a:srgbClr val="E4F4FF"/>
            </a:gs>
            <a:gs pos="69000">
              <a:schemeClr val="bg2">
                <a:shade val="96000"/>
                <a:satMod val="120000"/>
                <a:lumMod val="85000"/>
                <a:alpha val="48000"/>
              </a:schemeClr>
            </a:gs>
          </a:gsLst>
          <a:lin ang="2700000" scaled="1"/>
          <a:tileRect/>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873BE40-0A09-45FF-AA8D-ECB73181CA00}"/>
              </a:ext>
            </a:extLst>
          </p:cNvPr>
          <p:cNvGrpSpPr/>
          <p:nvPr/>
        </p:nvGrpSpPr>
        <p:grpSpPr>
          <a:xfrm>
            <a:off x="39756" y="155849"/>
            <a:ext cx="12099235" cy="864975"/>
            <a:chOff x="39756" y="155849"/>
            <a:chExt cx="12099235" cy="864975"/>
          </a:xfrm>
        </p:grpSpPr>
        <p:sp>
          <p:nvSpPr>
            <p:cNvPr id="2" name="TextBox 1">
              <a:extLst>
                <a:ext uri="{FF2B5EF4-FFF2-40B4-BE49-F238E27FC236}">
                  <a16:creationId xmlns:a16="http://schemas.microsoft.com/office/drawing/2014/main" id="{77FD1CDC-E0FA-43A0-A9E1-F8DC87469BE6}"/>
                </a:ext>
              </a:extLst>
            </p:cNvPr>
            <p:cNvSpPr txBox="1"/>
            <p:nvPr/>
          </p:nvSpPr>
          <p:spPr>
            <a:xfrm>
              <a:off x="423673" y="155849"/>
              <a:ext cx="9846365" cy="707886"/>
            </a:xfrm>
            <a:prstGeom prst="rect">
              <a:avLst/>
            </a:prstGeom>
            <a:noFill/>
          </p:spPr>
          <p:txBody>
            <a:bodyPr wrap="square" rtlCol="0">
              <a:spAutoFit/>
            </a:bodyPr>
            <a:lstStyle/>
            <a:p>
              <a:r>
                <a:rPr lang="en-US" sz="4000" dirty="0">
                  <a:solidFill>
                    <a:srgbClr val="032293"/>
                  </a:solidFill>
                  <a:latin typeface="Adobe Gothic Std B" panose="020B0800000000000000" pitchFamily="34" charset="-128"/>
                  <a:ea typeface="Adobe Gothic Std B" panose="020B0800000000000000" pitchFamily="34" charset="-128"/>
                </a:rPr>
                <a:t>Web Scrapping</a:t>
              </a:r>
            </a:p>
          </p:txBody>
        </p:sp>
        <p:cxnSp>
          <p:nvCxnSpPr>
            <p:cNvPr id="4" name="Straight Connector 3">
              <a:extLst>
                <a:ext uri="{FF2B5EF4-FFF2-40B4-BE49-F238E27FC236}">
                  <a16:creationId xmlns:a16="http://schemas.microsoft.com/office/drawing/2014/main" id="{5A538764-073C-4B64-8957-71A9D7C69A1E}"/>
                </a:ext>
              </a:extLst>
            </p:cNvPr>
            <p:cNvCxnSpPr>
              <a:cxnSpLocks/>
            </p:cNvCxnSpPr>
            <p:nvPr/>
          </p:nvCxnSpPr>
          <p:spPr>
            <a:xfrm>
              <a:off x="39756" y="1020824"/>
              <a:ext cx="12099235" cy="0"/>
            </a:xfrm>
            <a:prstGeom prst="line">
              <a:avLst/>
            </a:prstGeom>
            <a:ln w="57150" cap="rnd"/>
          </p:spPr>
          <p:style>
            <a:lnRef idx="1">
              <a:schemeClr val="accent1"/>
            </a:lnRef>
            <a:fillRef idx="0">
              <a:schemeClr val="accent1"/>
            </a:fillRef>
            <a:effectRef idx="0">
              <a:schemeClr val="accent1"/>
            </a:effectRef>
            <a:fontRef idx="minor">
              <a:schemeClr val="tx1"/>
            </a:fontRef>
          </p:style>
        </p:cxnSp>
      </p:grpSp>
      <p:sp>
        <p:nvSpPr>
          <p:cNvPr id="6" name="Rectangle 5">
            <a:extLst>
              <a:ext uri="{FF2B5EF4-FFF2-40B4-BE49-F238E27FC236}">
                <a16:creationId xmlns:a16="http://schemas.microsoft.com/office/drawing/2014/main" id="{704E1CFB-287D-4D97-BB9C-AB2408F06C97}"/>
              </a:ext>
            </a:extLst>
          </p:cNvPr>
          <p:cNvSpPr/>
          <p:nvPr/>
        </p:nvSpPr>
        <p:spPr>
          <a:xfrm>
            <a:off x="423673" y="1196454"/>
            <a:ext cx="10734254" cy="1000274"/>
          </a:xfrm>
          <a:prstGeom prst="rect">
            <a:avLst/>
          </a:prstGeom>
        </p:spPr>
        <p:txBody>
          <a:bodyPr wrap="square">
            <a:spAutoFit/>
          </a:bodyPr>
          <a:lstStyle/>
          <a:p>
            <a:pPr marL="457200" indent="-457200">
              <a:buFont typeface="Wingdings" panose="05000000000000000000" pitchFamily="2" charset="2"/>
              <a:buChar char="Ø"/>
            </a:pPr>
            <a:r>
              <a:rPr lang="en-US" sz="2400" dirty="0">
                <a:latin typeface="Adobe Fan Heiti Std B" panose="020B0700000000000000" pitchFamily="34" charset="-128"/>
                <a:ea typeface="Adobe Fan Heiti Std B" panose="020B0700000000000000" pitchFamily="34" charset="-128"/>
              </a:rPr>
              <a:t>Scrapping all of the phone numbers from a website for a requirement.</a:t>
            </a:r>
          </a:p>
          <a:p>
            <a:endParaRPr lang="en-US" sz="1100" dirty="0">
              <a:latin typeface="Adobe Fan Heiti Std B" panose="020B0700000000000000" pitchFamily="34" charset="-128"/>
              <a:ea typeface="Adobe Fan Heiti Std B" panose="020B0700000000000000" pitchFamily="34" charset="-128"/>
            </a:endParaRPr>
          </a:p>
          <a:p>
            <a:pPr marL="457200" indent="-457200">
              <a:buFont typeface="Wingdings" panose="05000000000000000000" pitchFamily="2" charset="2"/>
              <a:buChar char="Ø"/>
            </a:pPr>
            <a:r>
              <a:rPr lang="en-US" sz="2400" dirty="0">
                <a:latin typeface="Adobe Fan Heiti Std B" panose="020B0700000000000000" pitchFamily="34" charset="-128"/>
                <a:ea typeface="Adobe Fan Heiti Std B" panose="020B0700000000000000" pitchFamily="34" charset="-128"/>
              </a:rPr>
              <a:t> To understand web scraping, check out the following diagram: </a:t>
            </a:r>
          </a:p>
        </p:txBody>
      </p:sp>
      <p:pic>
        <p:nvPicPr>
          <p:cNvPr id="18" name="Picture 17">
            <a:extLst>
              <a:ext uri="{FF2B5EF4-FFF2-40B4-BE49-F238E27FC236}">
                <a16:creationId xmlns:a16="http://schemas.microsoft.com/office/drawing/2014/main" id="{6BB3AAA3-A7CB-47CE-B9DE-685A3A5440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9591" y="1696591"/>
            <a:ext cx="9328736" cy="4943744"/>
          </a:xfrm>
          <a:prstGeom prst="rect">
            <a:avLst/>
          </a:prstGeom>
        </p:spPr>
      </p:pic>
    </p:spTree>
    <p:extLst>
      <p:ext uri="{BB962C8B-B14F-4D97-AF65-F5344CB8AC3E}">
        <p14:creationId xmlns:p14="http://schemas.microsoft.com/office/powerpoint/2010/main" val="35324316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circle(in)">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gradFill flip="none" rotWithShape="1">
          <a:gsLst>
            <a:gs pos="2000">
              <a:srgbClr val="E4F4FF"/>
            </a:gs>
            <a:gs pos="69000">
              <a:schemeClr val="bg2">
                <a:shade val="96000"/>
                <a:satMod val="120000"/>
                <a:lumMod val="85000"/>
                <a:alpha val="48000"/>
              </a:schemeClr>
            </a:gs>
          </a:gsLst>
          <a:lin ang="2700000" scaled="1"/>
          <a:tileRect/>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873BE40-0A09-45FF-AA8D-ECB73181CA00}"/>
              </a:ext>
            </a:extLst>
          </p:cNvPr>
          <p:cNvGrpSpPr/>
          <p:nvPr/>
        </p:nvGrpSpPr>
        <p:grpSpPr>
          <a:xfrm>
            <a:off x="39756" y="155849"/>
            <a:ext cx="12099235" cy="864975"/>
            <a:chOff x="39756" y="155849"/>
            <a:chExt cx="12099235" cy="864975"/>
          </a:xfrm>
        </p:grpSpPr>
        <p:sp>
          <p:nvSpPr>
            <p:cNvPr id="2" name="TextBox 1">
              <a:extLst>
                <a:ext uri="{FF2B5EF4-FFF2-40B4-BE49-F238E27FC236}">
                  <a16:creationId xmlns:a16="http://schemas.microsoft.com/office/drawing/2014/main" id="{77FD1CDC-E0FA-43A0-A9E1-F8DC87469BE6}"/>
                </a:ext>
              </a:extLst>
            </p:cNvPr>
            <p:cNvSpPr txBox="1"/>
            <p:nvPr/>
          </p:nvSpPr>
          <p:spPr>
            <a:xfrm>
              <a:off x="423673" y="155849"/>
              <a:ext cx="9846365" cy="707886"/>
            </a:xfrm>
            <a:prstGeom prst="rect">
              <a:avLst/>
            </a:prstGeom>
            <a:noFill/>
          </p:spPr>
          <p:txBody>
            <a:bodyPr wrap="square" rtlCol="0">
              <a:spAutoFit/>
            </a:bodyPr>
            <a:lstStyle/>
            <a:p>
              <a:r>
                <a:rPr lang="en-US" sz="4000" dirty="0">
                  <a:solidFill>
                    <a:srgbClr val="032293"/>
                  </a:solidFill>
                  <a:latin typeface="Adobe Gothic Std B" panose="020B0800000000000000" pitchFamily="34" charset="-128"/>
                  <a:ea typeface="Adobe Gothic Std B" panose="020B0800000000000000" pitchFamily="34" charset="-128"/>
                </a:rPr>
                <a:t>Web Scrapping</a:t>
              </a:r>
            </a:p>
          </p:txBody>
        </p:sp>
        <p:cxnSp>
          <p:nvCxnSpPr>
            <p:cNvPr id="4" name="Straight Connector 3">
              <a:extLst>
                <a:ext uri="{FF2B5EF4-FFF2-40B4-BE49-F238E27FC236}">
                  <a16:creationId xmlns:a16="http://schemas.microsoft.com/office/drawing/2014/main" id="{5A538764-073C-4B64-8957-71A9D7C69A1E}"/>
                </a:ext>
              </a:extLst>
            </p:cNvPr>
            <p:cNvCxnSpPr>
              <a:cxnSpLocks/>
            </p:cNvCxnSpPr>
            <p:nvPr/>
          </p:nvCxnSpPr>
          <p:spPr>
            <a:xfrm>
              <a:off x="39756" y="1020824"/>
              <a:ext cx="12099235" cy="0"/>
            </a:xfrm>
            <a:prstGeom prst="line">
              <a:avLst/>
            </a:prstGeom>
            <a:ln w="57150" cap="rnd"/>
          </p:spPr>
          <p:style>
            <a:lnRef idx="1">
              <a:schemeClr val="accent1"/>
            </a:lnRef>
            <a:fillRef idx="0">
              <a:schemeClr val="accent1"/>
            </a:fillRef>
            <a:effectRef idx="0">
              <a:schemeClr val="accent1"/>
            </a:effectRef>
            <a:fontRef idx="minor">
              <a:schemeClr val="tx1"/>
            </a:fontRef>
          </p:style>
        </p:cxnSp>
      </p:grpSp>
      <p:sp>
        <p:nvSpPr>
          <p:cNvPr id="5" name="Rectangle 4">
            <a:extLst>
              <a:ext uri="{FF2B5EF4-FFF2-40B4-BE49-F238E27FC236}">
                <a16:creationId xmlns:a16="http://schemas.microsoft.com/office/drawing/2014/main" id="{A17FA805-55D8-4AF1-8F4E-3F19C93CD8E5}"/>
              </a:ext>
            </a:extLst>
          </p:cNvPr>
          <p:cNvSpPr/>
          <p:nvPr/>
        </p:nvSpPr>
        <p:spPr>
          <a:xfrm>
            <a:off x="1033670" y="1967973"/>
            <a:ext cx="10124660" cy="3046988"/>
          </a:xfrm>
          <a:prstGeom prst="rect">
            <a:avLst/>
          </a:prstGeom>
        </p:spPr>
        <p:txBody>
          <a:bodyPr wrap="square">
            <a:spAutoFit/>
          </a:bodyPr>
          <a:lstStyle/>
          <a:p>
            <a:pPr marL="342900" indent="-342900">
              <a:buFont typeface="Wingdings" panose="05000000000000000000" pitchFamily="2" charset="2"/>
              <a:buChar char="v"/>
            </a:pPr>
            <a:r>
              <a:rPr lang="en-US" sz="2400" dirty="0">
                <a:latin typeface="Adobe Fan Heiti Std B" panose="020B0700000000000000" pitchFamily="34" charset="-128"/>
                <a:ea typeface="Adobe Fan Heiti Std B" panose="020B0700000000000000" pitchFamily="34" charset="-128"/>
              </a:rPr>
              <a:t>We already know that a single website will consist of multiple web pages. And let us say we need to scrape some information from these pages.</a:t>
            </a:r>
          </a:p>
          <a:p>
            <a:pPr marL="342900" indent="-342900">
              <a:buFont typeface="Wingdings" panose="05000000000000000000" pitchFamily="2" charset="2"/>
              <a:buChar char="v"/>
            </a:pPr>
            <a:endParaRPr lang="en-US" sz="2000" dirty="0">
              <a:latin typeface="Adobe Fan Heiti Std B" panose="020B0700000000000000" pitchFamily="34" charset="-128"/>
              <a:ea typeface="Adobe Fan Heiti Std B" panose="020B0700000000000000" pitchFamily="34" charset="-128"/>
            </a:endParaRPr>
          </a:p>
          <a:p>
            <a:pPr marL="342900" indent="-342900">
              <a:buFont typeface="Wingdings" panose="05000000000000000000" pitchFamily="2" charset="2"/>
              <a:buChar char="v"/>
            </a:pPr>
            <a:r>
              <a:rPr lang="en-US" sz="2400" dirty="0">
                <a:latin typeface="Adobe Fan Heiti Std B" panose="020B0700000000000000" pitchFamily="34" charset="-128"/>
                <a:ea typeface="Adobe Fan Heiti Std B" panose="020B0700000000000000" pitchFamily="34" charset="-128"/>
              </a:rPr>
              <a:t>Web scraping is basically used to extract the information from the website. You can save the extracted information in the form of XML, CSV or even a MySQL database. This is achieved easily by making use of Python Regular Expressions.</a:t>
            </a:r>
            <a:endParaRPr lang="en-US" sz="2400" b="0" i="0" dirty="0">
              <a:effectLst/>
              <a:latin typeface="Adobe Fan Heiti Std B" panose="020B0700000000000000" pitchFamily="34" charset="-128"/>
              <a:ea typeface="Adobe Fan Heiti Std B" panose="020B0700000000000000" pitchFamily="34" charset="-128"/>
            </a:endParaRPr>
          </a:p>
        </p:txBody>
      </p:sp>
    </p:spTree>
    <p:extLst>
      <p:ext uri="{BB962C8B-B14F-4D97-AF65-F5344CB8AC3E}">
        <p14:creationId xmlns:p14="http://schemas.microsoft.com/office/powerpoint/2010/main" val="20853297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gradFill flip="none" rotWithShape="1">
          <a:gsLst>
            <a:gs pos="2000">
              <a:srgbClr val="E4F4FF"/>
            </a:gs>
            <a:gs pos="69000">
              <a:schemeClr val="bg2">
                <a:shade val="96000"/>
                <a:satMod val="120000"/>
                <a:lumMod val="85000"/>
                <a:alpha val="48000"/>
              </a:schemeClr>
            </a:gs>
          </a:gsLst>
          <a:lin ang="2700000" scaled="1"/>
          <a:tileRect/>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873BE40-0A09-45FF-AA8D-ECB73181CA00}"/>
              </a:ext>
            </a:extLst>
          </p:cNvPr>
          <p:cNvGrpSpPr/>
          <p:nvPr/>
        </p:nvGrpSpPr>
        <p:grpSpPr>
          <a:xfrm>
            <a:off x="39756" y="155849"/>
            <a:ext cx="12099235" cy="864975"/>
            <a:chOff x="39756" y="155849"/>
            <a:chExt cx="12099235" cy="864975"/>
          </a:xfrm>
        </p:grpSpPr>
        <p:sp>
          <p:nvSpPr>
            <p:cNvPr id="2" name="TextBox 1">
              <a:extLst>
                <a:ext uri="{FF2B5EF4-FFF2-40B4-BE49-F238E27FC236}">
                  <a16:creationId xmlns:a16="http://schemas.microsoft.com/office/drawing/2014/main" id="{77FD1CDC-E0FA-43A0-A9E1-F8DC87469BE6}"/>
                </a:ext>
              </a:extLst>
            </p:cNvPr>
            <p:cNvSpPr txBox="1"/>
            <p:nvPr/>
          </p:nvSpPr>
          <p:spPr>
            <a:xfrm>
              <a:off x="423673" y="155849"/>
              <a:ext cx="9846365" cy="707886"/>
            </a:xfrm>
            <a:prstGeom prst="rect">
              <a:avLst/>
            </a:prstGeom>
            <a:noFill/>
          </p:spPr>
          <p:txBody>
            <a:bodyPr wrap="square" rtlCol="0">
              <a:spAutoFit/>
            </a:bodyPr>
            <a:lstStyle/>
            <a:p>
              <a:r>
                <a:rPr lang="en-US" sz="4000" dirty="0">
                  <a:solidFill>
                    <a:srgbClr val="032293"/>
                  </a:solidFill>
                  <a:latin typeface="Adobe Gothic Std B" panose="020B0800000000000000" pitchFamily="34" charset="-128"/>
                  <a:ea typeface="Adobe Gothic Std B" panose="020B0800000000000000" pitchFamily="34" charset="-128"/>
                </a:rPr>
                <a:t>Web Scrapping</a:t>
              </a:r>
            </a:p>
          </p:txBody>
        </p:sp>
        <p:cxnSp>
          <p:nvCxnSpPr>
            <p:cNvPr id="4" name="Straight Connector 3">
              <a:extLst>
                <a:ext uri="{FF2B5EF4-FFF2-40B4-BE49-F238E27FC236}">
                  <a16:creationId xmlns:a16="http://schemas.microsoft.com/office/drawing/2014/main" id="{5A538764-073C-4B64-8957-71A9D7C69A1E}"/>
                </a:ext>
              </a:extLst>
            </p:cNvPr>
            <p:cNvCxnSpPr>
              <a:cxnSpLocks/>
            </p:cNvCxnSpPr>
            <p:nvPr/>
          </p:nvCxnSpPr>
          <p:spPr>
            <a:xfrm>
              <a:off x="39756" y="1020824"/>
              <a:ext cx="12099235" cy="0"/>
            </a:xfrm>
            <a:prstGeom prst="line">
              <a:avLst/>
            </a:prstGeom>
            <a:ln w="57150" cap="rnd"/>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171A9A6F-48AC-42A5-ABB0-02D32E9C865F}"/>
              </a:ext>
            </a:extLst>
          </p:cNvPr>
          <p:cNvGrpSpPr/>
          <p:nvPr/>
        </p:nvGrpSpPr>
        <p:grpSpPr>
          <a:xfrm>
            <a:off x="1934817" y="1721717"/>
            <a:ext cx="9117496" cy="4154984"/>
            <a:chOff x="1934817" y="1721717"/>
            <a:chExt cx="9117496" cy="4154984"/>
          </a:xfrm>
        </p:grpSpPr>
        <p:sp>
          <p:nvSpPr>
            <p:cNvPr id="5" name="Rectangle 2">
              <a:extLst>
                <a:ext uri="{FF2B5EF4-FFF2-40B4-BE49-F238E27FC236}">
                  <a16:creationId xmlns:a16="http://schemas.microsoft.com/office/drawing/2014/main" id="{AEEB4C80-5E99-4DCC-A311-4501ABD47741}"/>
                </a:ext>
              </a:extLst>
            </p:cNvPr>
            <p:cNvSpPr>
              <a:spLocks noChangeArrowheads="1"/>
            </p:cNvSpPr>
            <p:nvPr/>
          </p:nvSpPr>
          <p:spPr bwMode="auto">
            <a:xfrm>
              <a:off x="2160103" y="1721717"/>
              <a:ext cx="889221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6699"/>
                  </a:solidFill>
                  <a:effectLst/>
                  <a:latin typeface="Adobe Fan Heiti Std B" panose="020B0700000000000000" pitchFamily="34" charset="-128"/>
                  <a:ea typeface="Adobe Fan Heiti Std B" panose="020B0700000000000000" pitchFamily="34" charset="-128"/>
                </a:rPr>
                <a:t>import</a:t>
              </a:r>
              <a:r>
                <a:rPr kumimoji="0" lang="en-US" altLang="en-US" b="0" i="0" u="none" strike="noStrike" cap="none" normalizeH="0" baseline="0" dirty="0">
                  <a:ln>
                    <a:noFill/>
                  </a:ln>
                  <a:solidFill>
                    <a:srgbClr val="FFFFFF"/>
                  </a:solidFill>
                  <a:effectLst/>
                  <a:latin typeface="Adobe Fan Heiti Std B" panose="020B0700000000000000" pitchFamily="34" charset="-128"/>
                  <a:ea typeface="Adobe Fan Heiti Std B" panose="020B0700000000000000" pitchFamily="34" charset="-128"/>
                </a:rPr>
                <a:t> </a:t>
              </a:r>
              <a:r>
                <a:rPr kumimoji="0" lang="en-US" altLang="en-US" b="0" i="0" u="none" strike="noStrike" cap="none" normalizeH="0" baseline="0" dirty="0" err="1">
                  <a:ln>
                    <a:noFill/>
                  </a:ln>
                  <a:solidFill>
                    <a:srgbClr val="000000"/>
                  </a:solidFill>
                  <a:effectLst/>
                  <a:latin typeface="Adobe Fan Heiti Std B" panose="020B0700000000000000" pitchFamily="34" charset="-128"/>
                  <a:ea typeface="Adobe Fan Heiti Std B" panose="020B0700000000000000" pitchFamily="34" charset="-128"/>
                </a:rPr>
                <a:t>urllib.request</a:t>
              </a:r>
              <a:endParaRPr kumimoji="0" lang="en-US" altLang="en-US" b="0" i="0" u="none" strike="noStrike" cap="none" normalizeH="0" baseline="0" dirty="0">
                <a:ln>
                  <a:noFill/>
                </a:ln>
                <a:solidFill>
                  <a:schemeClr val="tx1"/>
                </a:solidFill>
                <a:effectLst/>
                <a:latin typeface="Adobe Fan Heiti Std B" panose="020B0700000000000000" pitchFamily="34" charset="-128"/>
                <a:ea typeface="Adobe Fan Heiti Std B" panose="020B0700000000000000"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6699"/>
                  </a:solidFill>
                  <a:effectLst/>
                  <a:latin typeface="Adobe Fan Heiti Std B" panose="020B0700000000000000" pitchFamily="34" charset="-128"/>
                  <a:ea typeface="Adobe Fan Heiti Std B" panose="020B0700000000000000" pitchFamily="34" charset="-128"/>
                </a:rPr>
                <a:t>from</a:t>
              </a:r>
              <a:r>
                <a:rPr kumimoji="0" lang="en-US" altLang="en-US" b="0" i="0" u="none" strike="noStrike" cap="none" normalizeH="0" baseline="0" dirty="0">
                  <a:ln>
                    <a:noFill/>
                  </a:ln>
                  <a:solidFill>
                    <a:srgbClr val="FFFFFF"/>
                  </a:solidFill>
                  <a:effectLst/>
                  <a:latin typeface="Adobe Fan Heiti Std B" panose="020B0700000000000000" pitchFamily="34" charset="-128"/>
                  <a:ea typeface="Adobe Fan Heiti Std B" panose="020B0700000000000000" pitchFamily="34" charset="-128"/>
                </a:rPr>
                <a:t> </a:t>
              </a:r>
              <a:r>
                <a:rPr kumimoji="0" lang="en-US" altLang="en-US" b="0" i="0" u="none" strike="noStrike" cap="none" normalizeH="0" baseline="0" dirty="0">
                  <a:ln>
                    <a:noFill/>
                  </a:ln>
                  <a:solidFill>
                    <a:srgbClr val="000000"/>
                  </a:solidFill>
                  <a:effectLst/>
                  <a:latin typeface="Adobe Fan Heiti Std B" panose="020B0700000000000000" pitchFamily="34" charset="-128"/>
                  <a:ea typeface="Adobe Fan Heiti Std B" panose="020B0700000000000000" pitchFamily="34" charset="-128"/>
                </a:rPr>
                <a:t>re </a:t>
              </a:r>
              <a:r>
                <a:rPr kumimoji="0" lang="en-US" altLang="en-US" b="1" i="0" u="none" strike="noStrike" cap="none" normalizeH="0" baseline="0" dirty="0">
                  <a:ln>
                    <a:noFill/>
                  </a:ln>
                  <a:solidFill>
                    <a:srgbClr val="006699"/>
                  </a:solidFill>
                  <a:effectLst/>
                  <a:latin typeface="Adobe Fan Heiti Std B" panose="020B0700000000000000" pitchFamily="34" charset="-128"/>
                  <a:ea typeface="Adobe Fan Heiti Std B" panose="020B0700000000000000" pitchFamily="34" charset="-128"/>
                </a:rPr>
                <a:t>import</a:t>
              </a:r>
              <a:r>
                <a:rPr kumimoji="0" lang="en-US" altLang="en-US" b="0" i="0" u="none" strike="noStrike" cap="none" normalizeH="0" baseline="0" dirty="0">
                  <a:ln>
                    <a:noFill/>
                  </a:ln>
                  <a:solidFill>
                    <a:srgbClr val="FFFFFF"/>
                  </a:solidFill>
                  <a:effectLst/>
                  <a:latin typeface="Adobe Fan Heiti Std B" panose="020B0700000000000000" pitchFamily="34" charset="-128"/>
                  <a:ea typeface="Adobe Fan Heiti Std B" panose="020B0700000000000000" pitchFamily="34" charset="-128"/>
                </a:rPr>
                <a:t> </a:t>
              </a:r>
              <a:r>
                <a:rPr kumimoji="0" lang="en-US" altLang="en-US" b="0" i="0" u="none" strike="noStrike" cap="none" normalizeH="0" baseline="0" dirty="0" err="1">
                  <a:ln>
                    <a:noFill/>
                  </a:ln>
                  <a:solidFill>
                    <a:srgbClr val="000000"/>
                  </a:solidFill>
                  <a:effectLst/>
                  <a:latin typeface="Adobe Fan Heiti Std B" panose="020B0700000000000000" pitchFamily="34" charset="-128"/>
                  <a:ea typeface="Adobe Fan Heiti Std B" panose="020B0700000000000000" pitchFamily="34" charset="-128"/>
                </a:rPr>
                <a:t>findall</a:t>
              </a:r>
              <a:endParaRPr kumimoji="0" lang="en-US" altLang="en-US" b="0" i="0" u="none" strike="noStrike" cap="none" normalizeH="0" baseline="0" dirty="0">
                <a:ln>
                  <a:noFill/>
                </a:ln>
                <a:solidFill>
                  <a:schemeClr val="tx1"/>
                </a:solidFill>
                <a:effectLst/>
                <a:latin typeface="Adobe Fan Heiti Std B" panose="020B0700000000000000" pitchFamily="34" charset="-128"/>
                <a:ea typeface="Adobe Fan Heiti Std B" panose="020B0700000000000000"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FFFFFF"/>
                  </a:solidFill>
                  <a:effectLst/>
                  <a:latin typeface="Adobe Fan Heiti Std B" panose="020B0700000000000000" pitchFamily="34" charset="-128"/>
                  <a:ea typeface="Adobe Fan Heiti Std B" panose="020B0700000000000000" pitchFamily="34" charset="-128"/>
                </a:rPr>
                <a:t> </a:t>
              </a:r>
              <a:endParaRPr kumimoji="0" lang="en-US" altLang="en-US" b="0" i="0" u="none" strike="noStrike" cap="none" normalizeH="0" baseline="0" dirty="0">
                <a:ln>
                  <a:noFill/>
                </a:ln>
                <a:solidFill>
                  <a:schemeClr val="tx1"/>
                </a:solidFill>
                <a:effectLst/>
                <a:latin typeface="Adobe Fan Heiti Std B" panose="020B0700000000000000" pitchFamily="34" charset="-128"/>
                <a:ea typeface="Adobe Fan Heiti Std B" panose="020B0700000000000000"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000000"/>
                  </a:solidFill>
                  <a:effectLst/>
                  <a:latin typeface="Adobe Fan Heiti Std B" panose="020B0700000000000000" pitchFamily="34" charset="-128"/>
                  <a:ea typeface="Adobe Fan Heiti Std B" panose="020B0700000000000000" pitchFamily="34" charset="-128"/>
                </a:rPr>
                <a:t>url</a:t>
              </a:r>
              <a:r>
                <a:rPr kumimoji="0" lang="en-US" altLang="en-US" b="0" i="0" u="none" strike="noStrike" cap="none" normalizeH="0" baseline="0" dirty="0">
                  <a:ln>
                    <a:noFill/>
                  </a:ln>
                  <a:solidFill>
                    <a:srgbClr val="000000"/>
                  </a:solidFill>
                  <a:effectLst/>
                  <a:latin typeface="Adobe Fan Heiti Std B" panose="020B0700000000000000" pitchFamily="34" charset="-128"/>
                  <a:ea typeface="Adobe Fan Heiti Std B" panose="020B0700000000000000" pitchFamily="34" charset="-128"/>
                </a:rPr>
                <a:t> </a:t>
              </a:r>
              <a:r>
                <a:rPr kumimoji="0" lang="en-US" altLang="en-US" b="1" i="0" u="none" strike="noStrike" cap="none" normalizeH="0" baseline="0" dirty="0">
                  <a:ln>
                    <a:noFill/>
                  </a:ln>
                  <a:solidFill>
                    <a:srgbClr val="006699"/>
                  </a:solidFill>
                  <a:effectLst/>
                  <a:latin typeface="Adobe Fan Heiti Std B" panose="020B0700000000000000" pitchFamily="34" charset="-128"/>
                  <a:ea typeface="Adobe Fan Heiti Std B" panose="020B0700000000000000" pitchFamily="34" charset="-128"/>
                </a:rPr>
                <a:t>=</a:t>
              </a:r>
              <a:r>
                <a:rPr kumimoji="0" lang="en-US" altLang="en-US" b="0" i="0" u="none" strike="noStrike" cap="none" normalizeH="0" baseline="0" dirty="0">
                  <a:ln>
                    <a:noFill/>
                  </a:ln>
                  <a:solidFill>
                    <a:srgbClr val="FFFFFF"/>
                  </a:solidFill>
                  <a:effectLst/>
                  <a:latin typeface="Adobe Fan Heiti Std B" panose="020B0700000000000000" pitchFamily="34" charset="-128"/>
                  <a:ea typeface="Adobe Fan Heiti Std B" panose="020B0700000000000000" pitchFamily="34" charset="-128"/>
                </a:rPr>
                <a:t> </a:t>
              </a:r>
              <a:r>
                <a:rPr kumimoji="0" lang="en-US" altLang="en-US" b="0" i="0" u="none" strike="noStrike" cap="none" normalizeH="0" baseline="0" dirty="0">
                  <a:ln>
                    <a:noFill/>
                  </a:ln>
                  <a:solidFill>
                    <a:srgbClr val="0000FF"/>
                  </a:solidFill>
                  <a:effectLst/>
                  <a:latin typeface="Adobe Fan Heiti Std B" panose="020B0700000000000000" pitchFamily="34" charset="-128"/>
                  <a:ea typeface="Adobe Fan Heiti Std B" panose="020B0700000000000000" pitchFamily="34" charset="-128"/>
                </a:rPr>
                <a:t>"</a:t>
              </a:r>
              <a:r>
                <a:rPr kumimoji="0" lang="en-US" altLang="en-US" b="0" i="0" u="none" strike="noStrike" cap="none" normalizeH="0" baseline="0" dirty="0">
                  <a:ln>
                    <a:noFill/>
                  </a:ln>
                  <a:solidFill>
                    <a:srgbClr val="0000FF"/>
                  </a:solidFill>
                  <a:effectLst/>
                  <a:latin typeface="Adobe Fan Heiti Std B" panose="020B0700000000000000" pitchFamily="34" charset="-128"/>
                  <a:ea typeface="Adobe Fan Heiti Std B" panose="020B0700000000000000" pitchFamily="34" charset="-128"/>
                  <a:hlinkClick r:id="rId2"/>
                </a:rPr>
                <a:t>http://www.summet.com/dmsi/html/codesamples/addresses.html</a:t>
              </a:r>
              <a:r>
                <a:rPr kumimoji="0" lang="en-US" altLang="en-US" b="0" i="0" u="none" strike="noStrike" cap="none" normalizeH="0" baseline="0" dirty="0">
                  <a:ln>
                    <a:noFill/>
                  </a:ln>
                  <a:solidFill>
                    <a:srgbClr val="0000FF"/>
                  </a:solidFill>
                  <a:effectLst/>
                  <a:latin typeface="Adobe Fan Heiti Std B" panose="020B0700000000000000" pitchFamily="34" charset="-128"/>
                  <a:ea typeface="Adobe Fan Heiti Std B" panose="020B0700000000000000" pitchFamily="34" charset="-128"/>
                </a:rPr>
                <a:t>"</a:t>
              </a:r>
              <a:endParaRPr kumimoji="0" lang="en-US" altLang="en-US" b="0" i="0" u="none" strike="noStrike" cap="none" normalizeH="0" baseline="0" dirty="0">
                <a:ln>
                  <a:noFill/>
                </a:ln>
                <a:solidFill>
                  <a:schemeClr val="tx1"/>
                </a:solidFill>
                <a:effectLst/>
                <a:latin typeface="Adobe Fan Heiti Std B" panose="020B0700000000000000" pitchFamily="34" charset="-128"/>
                <a:ea typeface="Adobe Fan Heiti Std B" panose="020B0700000000000000"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FFFFFF"/>
                  </a:solidFill>
                  <a:effectLst/>
                  <a:latin typeface="Adobe Fan Heiti Std B" panose="020B0700000000000000" pitchFamily="34" charset="-128"/>
                  <a:ea typeface="Adobe Fan Heiti Std B" panose="020B0700000000000000" pitchFamily="34" charset="-128"/>
                </a:rPr>
                <a:t> </a:t>
              </a:r>
              <a:endParaRPr kumimoji="0" lang="en-US" altLang="en-US" b="0" i="0" u="none" strike="noStrike" cap="none" normalizeH="0" baseline="0" dirty="0">
                <a:ln>
                  <a:noFill/>
                </a:ln>
                <a:solidFill>
                  <a:schemeClr val="tx1"/>
                </a:solidFill>
                <a:effectLst/>
                <a:latin typeface="Adobe Fan Heiti Std B" panose="020B0700000000000000" pitchFamily="34" charset="-128"/>
                <a:ea typeface="Adobe Fan Heiti Std B" panose="020B0700000000000000"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Adobe Fan Heiti Std B" panose="020B0700000000000000" pitchFamily="34" charset="-128"/>
                  <a:ea typeface="Adobe Fan Heiti Std B" panose="020B0700000000000000" pitchFamily="34" charset="-128"/>
                </a:rPr>
                <a:t>response </a:t>
              </a:r>
              <a:r>
                <a:rPr kumimoji="0" lang="en-US" altLang="en-US" b="1" i="0" u="none" strike="noStrike" cap="none" normalizeH="0" baseline="0" dirty="0">
                  <a:ln>
                    <a:noFill/>
                  </a:ln>
                  <a:solidFill>
                    <a:srgbClr val="006699"/>
                  </a:solidFill>
                  <a:effectLst/>
                  <a:latin typeface="Adobe Fan Heiti Std B" panose="020B0700000000000000" pitchFamily="34" charset="-128"/>
                  <a:ea typeface="Adobe Fan Heiti Std B" panose="020B0700000000000000" pitchFamily="34" charset="-128"/>
                </a:rPr>
                <a:t>=</a:t>
              </a:r>
              <a:r>
                <a:rPr kumimoji="0" lang="en-US" altLang="en-US" b="0" i="0" u="none" strike="noStrike" cap="none" normalizeH="0" baseline="0" dirty="0">
                  <a:ln>
                    <a:noFill/>
                  </a:ln>
                  <a:solidFill>
                    <a:srgbClr val="FFFFFF"/>
                  </a:solidFill>
                  <a:effectLst/>
                  <a:latin typeface="Adobe Fan Heiti Std B" panose="020B0700000000000000" pitchFamily="34" charset="-128"/>
                  <a:ea typeface="Adobe Fan Heiti Std B" panose="020B0700000000000000" pitchFamily="34" charset="-128"/>
                </a:rPr>
                <a:t> </a:t>
              </a:r>
              <a:r>
                <a:rPr kumimoji="0" lang="en-US" altLang="en-US" b="0" i="0" u="none" strike="noStrike" cap="none" normalizeH="0" baseline="0" dirty="0" err="1">
                  <a:ln>
                    <a:noFill/>
                  </a:ln>
                  <a:solidFill>
                    <a:srgbClr val="000000"/>
                  </a:solidFill>
                  <a:effectLst/>
                  <a:latin typeface="Adobe Fan Heiti Std B" panose="020B0700000000000000" pitchFamily="34" charset="-128"/>
                  <a:ea typeface="Adobe Fan Heiti Std B" panose="020B0700000000000000" pitchFamily="34" charset="-128"/>
                </a:rPr>
                <a:t>urllib.request.urlopen</a:t>
              </a:r>
              <a:r>
                <a:rPr kumimoji="0" lang="en-US" altLang="en-US" b="0" i="0" u="none" strike="noStrike" cap="none" normalizeH="0" baseline="0" dirty="0">
                  <a:ln>
                    <a:noFill/>
                  </a:ln>
                  <a:solidFill>
                    <a:srgbClr val="000000"/>
                  </a:solidFill>
                  <a:effectLst/>
                  <a:latin typeface="Adobe Fan Heiti Std B" panose="020B0700000000000000" pitchFamily="34" charset="-128"/>
                  <a:ea typeface="Adobe Fan Heiti Std B" panose="020B0700000000000000" pitchFamily="34" charset="-128"/>
                </a:rPr>
                <a:t>(</a:t>
              </a:r>
              <a:r>
                <a:rPr kumimoji="0" lang="en-US" altLang="en-US" b="0" i="0" u="none" strike="noStrike" cap="none" normalizeH="0" baseline="0" dirty="0" err="1">
                  <a:ln>
                    <a:noFill/>
                  </a:ln>
                  <a:solidFill>
                    <a:srgbClr val="000000"/>
                  </a:solidFill>
                  <a:effectLst/>
                  <a:latin typeface="Adobe Fan Heiti Std B" panose="020B0700000000000000" pitchFamily="34" charset="-128"/>
                  <a:ea typeface="Adobe Fan Heiti Std B" panose="020B0700000000000000" pitchFamily="34" charset="-128"/>
                </a:rPr>
                <a:t>url</a:t>
              </a:r>
              <a:r>
                <a:rPr kumimoji="0" lang="en-US" altLang="en-US" b="0" i="0" u="none" strike="noStrike" cap="none" normalizeH="0" baseline="0" dirty="0">
                  <a:ln>
                    <a:noFill/>
                  </a:ln>
                  <a:solidFill>
                    <a:srgbClr val="000000"/>
                  </a:solidFill>
                  <a:effectLst/>
                  <a:latin typeface="Adobe Fan Heiti Std B" panose="020B0700000000000000" pitchFamily="34" charset="-128"/>
                  <a:ea typeface="Adobe Fan Heiti Std B" panose="020B0700000000000000" pitchFamily="34" charset="-128"/>
                </a:rPr>
                <a:t>)</a:t>
              </a:r>
              <a:endParaRPr kumimoji="0" lang="en-US" altLang="en-US" b="0" i="0" u="none" strike="noStrike" cap="none" normalizeH="0" baseline="0" dirty="0">
                <a:ln>
                  <a:noFill/>
                </a:ln>
                <a:solidFill>
                  <a:schemeClr val="tx1"/>
                </a:solidFill>
                <a:effectLst/>
                <a:latin typeface="Adobe Fan Heiti Std B" panose="020B0700000000000000" pitchFamily="34" charset="-128"/>
                <a:ea typeface="Adobe Fan Heiti Std B" panose="020B0700000000000000"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FFFFFF"/>
                  </a:solidFill>
                  <a:effectLst/>
                  <a:latin typeface="Adobe Fan Heiti Std B" panose="020B0700000000000000" pitchFamily="34" charset="-128"/>
                  <a:ea typeface="Adobe Fan Heiti Std B" panose="020B0700000000000000" pitchFamily="34" charset="-128"/>
                </a:rPr>
                <a:t> </a:t>
              </a:r>
              <a:endParaRPr kumimoji="0" lang="en-US" altLang="en-US" b="0" i="0" u="none" strike="noStrike" cap="none" normalizeH="0" baseline="0" dirty="0">
                <a:ln>
                  <a:noFill/>
                </a:ln>
                <a:solidFill>
                  <a:schemeClr val="tx1"/>
                </a:solidFill>
                <a:effectLst/>
                <a:latin typeface="Adobe Fan Heiti Std B" panose="020B0700000000000000" pitchFamily="34" charset="-128"/>
                <a:ea typeface="Adobe Fan Heiti Std B" panose="020B0700000000000000"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Adobe Fan Heiti Std B" panose="020B0700000000000000" pitchFamily="34" charset="-128"/>
                  <a:ea typeface="Adobe Fan Heiti Std B" panose="020B0700000000000000" pitchFamily="34" charset="-128"/>
                </a:rPr>
                <a:t>html </a:t>
              </a:r>
              <a:r>
                <a:rPr kumimoji="0" lang="en-US" altLang="en-US" b="1" i="0" u="none" strike="noStrike" cap="none" normalizeH="0" baseline="0" dirty="0">
                  <a:ln>
                    <a:noFill/>
                  </a:ln>
                  <a:solidFill>
                    <a:srgbClr val="006699"/>
                  </a:solidFill>
                  <a:effectLst/>
                  <a:latin typeface="Adobe Fan Heiti Std B" panose="020B0700000000000000" pitchFamily="34" charset="-128"/>
                  <a:ea typeface="Adobe Fan Heiti Std B" panose="020B0700000000000000" pitchFamily="34" charset="-128"/>
                </a:rPr>
                <a:t>=</a:t>
              </a:r>
              <a:r>
                <a:rPr kumimoji="0" lang="en-US" altLang="en-US" b="0" i="0" u="none" strike="noStrike" cap="none" normalizeH="0" baseline="0" dirty="0">
                  <a:ln>
                    <a:noFill/>
                  </a:ln>
                  <a:solidFill>
                    <a:srgbClr val="FFFFFF"/>
                  </a:solidFill>
                  <a:effectLst/>
                  <a:latin typeface="Adobe Fan Heiti Std B" panose="020B0700000000000000" pitchFamily="34" charset="-128"/>
                  <a:ea typeface="Adobe Fan Heiti Std B" panose="020B0700000000000000" pitchFamily="34" charset="-128"/>
                </a:rPr>
                <a:t> </a:t>
              </a:r>
              <a:r>
                <a:rPr kumimoji="0" lang="en-US" altLang="en-US" b="0" i="0" u="none" strike="noStrike" cap="none" normalizeH="0" baseline="0" dirty="0" err="1">
                  <a:ln>
                    <a:noFill/>
                  </a:ln>
                  <a:solidFill>
                    <a:srgbClr val="000000"/>
                  </a:solidFill>
                  <a:effectLst/>
                  <a:latin typeface="Adobe Fan Heiti Std B" panose="020B0700000000000000" pitchFamily="34" charset="-128"/>
                  <a:ea typeface="Adobe Fan Heiti Std B" panose="020B0700000000000000" pitchFamily="34" charset="-128"/>
                </a:rPr>
                <a:t>response.read</a:t>
              </a:r>
              <a:r>
                <a:rPr kumimoji="0" lang="en-US" altLang="en-US" b="0" i="0" u="none" strike="noStrike" cap="none" normalizeH="0" baseline="0" dirty="0">
                  <a:ln>
                    <a:noFill/>
                  </a:ln>
                  <a:solidFill>
                    <a:srgbClr val="000000"/>
                  </a:solidFill>
                  <a:effectLst/>
                  <a:latin typeface="Adobe Fan Heiti Std B" panose="020B0700000000000000" pitchFamily="34" charset="-128"/>
                  <a:ea typeface="Adobe Fan Heiti Std B" panose="020B0700000000000000" pitchFamily="34" charset="-128"/>
                </a:rPr>
                <a:t>()</a:t>
              </a:r>
              <a:endParaRPr kumimoji="0" lang="en-US" altLang="en-US" b="0" i="0" u="none" strike="noStrike" cap="none" normalizeH="0" baseline="0" dirty="0">
                <a:ln>
                  <a:noFill/>
                </a:ln>
                <a:solidFill>
                  <a:schemeClr val="tx1"/>
                </a:solidFill>
                <a:effectLst/>
                <a:latin typeface="Adobe Fan Heiti Std B" panose="020B0700000000000000" pitchFamily="34" charset="-128"/>
                <a:ea typeface="Adobe Fan Heiti Std B" panose="020B0700000000000000"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FFFFFF"/>
                  </a:solidFill>
                  <a:effectLst/>
                  <a:latin typeface="Adobe Fan Heiti Std B" panose="020B0700000000000000" pitchFamily="34" charset="-128"/>
                  <a:ea typeface="Adobe Fan Heiti Std B" panose="020B0700000000000000" pitchFamily="34" charset="-128"/>
                </a:rPr>
                <a:t> </a:t>
              </a:r>
              <a:endParaRPr kumimoji="0" lang="en-US" altLang="en-US" b="0" i="0" u="none" strike="noStrike" cap="none" normalizeH="0" baseline="0" dirty="0">
                <a:ln>
                  <a:noFill/>
                </a:ln>
                <a:solidFill>
                  <a:schemeClr val="tx1"/>
                </a:solidFill>
                <a:effectLst/>
                <a:latin typeface="Adobe Fan Heiti Std B" panose="020B0700000000000000" pitchFamily="34" charset="-128"/>
                <a:ea typeface="Adobe Fan Heiti Std B" panose="020B0700000000000000"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000000"/>
                  </a:solidFill>
                  <a:effectLst/>
                  <a:latin typeface="Adobe Fan Heiti Std B" panose="020B0700000000000000" pitchFamily="34" charset="-128"/>
                  <a:ea typeface="Adobe Fan Heiti Std B" panose="020B0700000000000000" pitchFamily="34" charset="-128"/>
                </a:rPr>
                <a:t>htmlStr</a:t>
              </a:r>
              <a:r>
                <a:rPr kumimoji="0" lang="en-US" altLang="en-US" b="0" i="0" u="none" strike="noStrike" cap="none" normalizeH="0" baseline="0" dirty="0">
                  <a:ln>
                    <a:noFill/>
                  </a:ln>
                  <a:solidFill>
                    <a:srgbClr val="000000"/>
                  </a:solidFill>
                  <a:effectLst/>
                  <a:latin typeface="Adobe Fan Heiti Std B" panose="020B0700000000000000" pitchFamily="34" charset="-128"/>
                  <a:ea typeface="Adobe Fan Heiti Std B" panose="020B0700000000000000" pitchFamily="34" charset="-128"/>
                </a:rPr>
                <a:t> </a:t>
              </a:r>
              <a:r>
                <a:rPr kumimoji="0" lang="en-US" altLang="en-US" b="1" i="0" u="none" strike="noStrike" cap="none" normalizeH="0" baseline="0" dirty="0">
                  <a:ln>
                    <a:noFill/>
                  </a:ln>
                  <a:solidFill>
                    <a:srgbClr val="006699"/>
                  </a:solidFill>
                  <a:effectLst/>
                  <a:latin typeface="Adobe Fan Heiti Std B" panose="020B0700000000000000" pitchFamily="34" charset="-128"/>
                  <a:ea typeface="Adobe Fan Heiti Std B" panose="020B0700000000000000" pitchFamily="34" charset="-128"/>
                </a:rPr>
                <a:t>=</a:t>
              </a:r>
              <a:r>
                <a:rPr kumimoji="0" lang="en-US" altLang="en-US" b="0" i="0" u="none" strike="noStrike" cap="none" normalizeH="0" baseline="0" dirty="0">
                  <a:ln>
                    <a:noFill/>
                  </a:ln>
                  <a:solidFill>
                    <a:srgbClr val="FFFFFF"/>
                  </a:solidFill>
                  <a:effectLst/>
                  <a:latin typeface="Adobe Fan Heiti Std B" panose="020B0700000000000000" pitchFamily="34" charset="-128"/>
                  <a:ea typeface="Adobe Fan Heiti Std B" panose="020B0700000000000000" pitchFamily="34" charset="-128"/>
                </a:rPr>
                <a:t> </a:t>
              </a:r>
              <a:r>
                <a:rPr kumimoji="0" lang="en-US" altLang="en-US" b="0" i="0" u="none" strike="noStrike" cap="none" normalizeH="0" baseline="0" dirty="0" err="1">
                  <a:ln>
                    <a:noFill/>
                  </a:ln>
                  <a:solidFill>
                    <a:srgbClr val="000000"/>
                  </a:solidFill>
                  <a:effectLst/>
                  <a:latin typeface="Adobe Fan Heiti Std B" panose="020B0700000000000000" pitchFamily="34" charset="-128"/>
                  <a:ea typeface="Adobe Fan Heiti Std B" panose="020B0700000000000000" pitchFamily="34" charset="-128"/>
                </a:rPr>
                <a:t>html.decode</a:t>
              </a:r>
              <a:r>
                <a:rPr kumimoji="0" lang="en-US" altLang="en-US" b="0" i="0" u="none" strike="noStrike" cap="none" normalizeH="0" baseline="0" dirty="0">
                  <a:ln>
                    <a:noFill/>
                  </a:ln>
                  <a:solidFill>
                    <a:srgbClr val="000000"/>
                  </a:solidFill>
                  <a:effectLst/>
                  <a:latin typeface="Adobe Fan Heiti Std B" panose="020B0700000000000000" pitchFamily="34" charset="-128"/>
                  <a:ea typeface="Adobe Fan Heiti Std B" panose="020B0700000000000000" pitchFamily="34" charset="-128"/>
                </a:rPr>
                <a:t>()</a:t>
              </a:r>
              <a:endParaRPr kumimoji="0" lang="en-US" altLang="en-US" b="0" i="0" u="none" strike="noStrike" cap="none" normalizeH="0" baseline="0" dirty="0">
                <a:ln>
                  <a:noFill/>
                </a:ln>
                <a:solidFill>
                  <a:schemeClr val="tx1"/>
                </a:solidFill>
                <a:effectLst/>
                <a:latin typeface="Adobe Fan Heiti Std B" panose="020B0700000000000000" pitchFamily="34" charset="-128"/>
                <a:ea typeface="Adobe Fan Heiti Std B" panose="020B0700000000000000"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FFFFFF"/>
                  </a:solidFill>
                  <a:effectLst/>
                  <a:latin typeface="Adobe Fan Heiti Std B" panose="020B0700000000000000" pitchFamily="34" charset="-128"/>
                  <a:ea typeface="Adobe Fan Heiti Std B" panose="020B0700000000000000" pitchFamily="34" charset="-128"/>
                </a:rPr>
                <a:t> </a:t>
              </a:r>
              <a:endParaRPr kumimoji="0" lang="en-US" altLang="en-US" b="0" i="0" u="none" strike="noStrike" cap="none" normalizeH="0" baseline="0" dirty="0">
                <a:ln>
                  <a:noFill/>
                </a:ln>
                <a:solidFill>
                  <a:schemeClr val="tx1"/>
                </a:solidFill>
                <a:effectLst/>
                <a:latin typeface="Adobe Fan Heiti Std B" panose="020B0700000000000000" pitchFamily="34" charset="-128"/>
                <a:ea typeface="Adobe Fan Heiti Std B" panose="020B0700000000000000"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000000"/>
                  </a:solidFill>
                  <a:effectLst/>
                  <a:latin typeface="Adobe Fan Heiti Std B" panose="020B0700000000000000" pitchFamily="34" charset="-128"/>
                  <a:ea typeface="Adobe Fan Heiti Std B" panose="020B0700000000000000" pitchFamily="34" charset="-128"/>
                </a:rPr>
                <a:t>pdata</a:t>
              </a:r>
              <a:r>
                <a:rPr kumimoji="0" lang="en-US" altLang="en-US" b="0" i="0" u="none" strike="noStrike" cap="none" normalizeH="0" baseline="0" dirty="0">
                  <a:ln>
                    <a:noFill/>
                  </a:ln>
                  <a:solidFill>
                    <a:srgbClr val="000000"/>
                  </a:solidFill>
                  <a:effectLst/>
                  <a:latin typeface="Adobe Fan Heiti Std B" panose="020B0700000000000000" pitchFamily="34" charset="-128"/>
                  <a:ea typeface="Adobe Fan Heiti Std B" panose="020B0700000000000000" pitchFamily="34" charset="-128"/>
                </a:rPr>
                <a:t> </a:t>
              </a:r>
              <a:r>
                <a:rPr kumimoji="0" lang="en-US" altLang="en-US" b="1" i="0" u="none" strike="noStrike" cap="none" normalizeH="0" baseline="0" dirty="0">
                  <a:ln>
                    <a:noFill/>
                  </a:ln>
                  <a:solidFill>
                    <a:srgbClr val="006699"/>
                  </a:solidFill>
                  <a:effectLst/>
                  <a:latin typeface="Adobe Fan Heiti Std B" panose="020B0700000000000000" pitchFamily="34" charset="-128"/>
                  <a:ea typeface="Adobe Fan Heiti Std B" panose="020B0700000000000000" pitchFamily="34" charset="-128"/>
                </a:rPr>
                <a:t>=</a:t>
              </a:r>
              <a:r>
                <a:rPr kumimoji="0" lang="en-US" altLang="en-US" b="0" i="0" u="none" strike="noStrike" cap="none" normalizeH="0" baseline="0" dirty="0">
                  <a:ln>
                    <a:noFill/>
                  </a:ln>
                  <a:solidFill>
                    <a:srgbClr val="FFFFFF"/>
                  </a:solidFill>
                  <a:effectLst/>
                  <a:latin typeface="Adobe Fan Heiti Std B" panose="020B0700000000000000" pitchFamily="34" charset="-128"/>
                  <a:ea typeface="Adobe Fan Heiti Std B" panose="020B0700000000000000" pitchFamily="34" charset="-128"/>
                </a:rPr>
                <a:t> </a:t>
              </a:r>
              <a:r>
                <a:rPr kumimoji="0" lang="en-US" altLang="en-US" b="0" i="0" u="none" strike="noStrike" cap="none" normalizeH="0" baseline="0" dirty="0" err="1">
                  <a:ln>
                    <a:noFill/>
                  </a:ln>
                  <a:solidFill>
                    <a:srgbClr val="000000"/>
                  </a:solidFill>
                  <a:effectLst/>
                  <a:latin typeface="Adobe Fan Heiti Std B" panose="020B0700000000000000" pitchFamily="34" charset="-128"/>
                  <a:ea typeface="Adobe Fan Heiti Std B" panose="020B0700000000000000" pitchFamily="34" charset="-128"/>
                </a:rPr>
                <a:t>findall</a:t>
              </a:r>
              <a:r>
                <a:rPr kumimoji="0" lang="en-US" altLang="en-US" b="0" i="0" u="none" strike="noStrike" cap="none" normalizeH="0" baseline="0" dirty="0">
                  <a:ln>
                    <a:noFill/>
                  </a:ln>
                  <a:solidFill>
                    <a:srgbClr val="000000"/>
                  </a:solidFill>
                  <a:effectLst/>
                  <a:latin typeface="Adobe Fan Heiti Std B" panose="020B0700000000000000" pitchFamily="34" charset="-128"/>
                  <a:ea typeface="Adobe Fan Heiti Std B" panose="020B0700000000000000" pitchFamily="34" charset="-128"/>
                </a:rPr>
                <a:t>(</a:t>
              </a:r>
              <a:r>
                <a:rPr kumimoji="0" lang="en-US" altLang="en-US" b="0" i="0" u="none" strike="noStrike" cap="none" normalizeH="0" baseline="0" dirty="0">
                  <a:ln>
                    <a:noFill/>
                  </a:ln>
                  <a:solidFill>
                    <a:srgbClr val="0000FF"/>
                  </a:solidFill>
                  <a:effectLst/>
                  <a:latin typeface="Adobe Fan Heiti Std B" panose="020B0700000000000000" pitchFamily="34" charset="-128"/>
                  <a:ea typeface="Adobe Fan Heiti Std B" panose="020B0700000000000000" pitchFamily="34" charset="-128"/>
                </a:rPr>
                <a:t>"(d{3}) d{3}-d{4}"</a:t>
              </a:r>
              <a:r>
                <a:rPr kumimoji="0" lang="en-US" altLang="en-US" b="0" i="0" u="none" strike="noStrike" cap="none" normalizeH="0" baseline="0" dirty="0">
                  <a:ln>
                    <a:noFill/>
                  </a:ln>
                  <a:solidFill>
                    <a:srgbClr val="000000"/>
                  </a:solidFill>
                  <a:effectLst/>
                  <a:latin typeface="Adobe Fan Heiti Std B" panose="020B0700000000000000" pitchFamily="34" charset="-128"/>
                  <a:ea typeface="Adobe Fan Heiti Std B" panose="020B0700000000000000" pitchFamily="34" charset="-128"/>
                </a:rPr>
                <a:t>, </a:t>
              </a:r>
              <a:r>
                <a:rPr kumimoji="0" lang="en-US" altLang="en-US" b="0" i="0" u="none" strike="noStrike" cap="none" normalizeH="0" baseline="0" dirty="0" err="1">
                  <a:ln>
                    <a:noFill/>
                  </a:ln>
                  <a:solidFill>
                    <a:srgbClr val="000000"/>
                  </a:solidFill>
                  <a:effectLst/>
                  <a:latin typeface="Adobe Fan Heiti Std B" panose="020B0700000000000000" pitchFamily="34" charset="-128"/>
                  <a:ea typeface="Adobe Fan Heiti Std B" panose="020B0700000000000000" pitchFamily="34" charset="-128"/>
                </a:rPr>
                <a:t>htmlStr</a:t>
              </a:r>
              <a:r>
                <a:rPr kumimoji="0" lang="en-US" altLang="en-US" b="0" i="0" u="none" strike="noStrike" cap="none" normalizeH="0" baseline="0" dirty="0">
                  <a:ln>
                    <a:noFill/>
                  </a:ln>
                  <a:solidFill>
                    <a:srgbClr val="000000"/>
                  </a:solidFill>
                  <a:effectLst/>
                  <a:latin typeface="Adobe Fan Heiti Std B" panose="020B0700000000000000" pitchFamily="34" charset="-128"/>
                  <a:ea typeface="Adobe Fan Heiti Std B" panose="020B0700000000000000" pitchFamily="34" charset="-128"/>
                </a:rPr>
                <a:t>)</a:t>
              </a:r>
              <a:endParaRPr kumimoji="0" lang="en-US" altLang="en-US" b="0" i="0" u="none" strike="noStrike" cap="none" normalizeH="0" baseline="0" dirty="0">
                <a:ln>
                  <a:noFill/>
                </a:ln>
                <a:solidFill>
                  <a:schemeClr val="tx1"/>
                </a:solidFill>
                <a:effectLst/>
                <a:latin typeface="Adobe Fan Heiti Std B" panose="020B0700000000000000" pitchFamily="34" charset="-128"/>
                <a:ea typeface="Adobe Fan Heiti Std B" panose="020B0700000000000000"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FFFFFF"/>
                  </a:solidFill>
                  <a:effectLst/>
                  <a:latin typeface="Adobe Fan Heiti Std B" panose="020B0700000000000000" pitchFamily="34" charset="-128"/>
                  <a:ea typeface="Adobe Fan Heiti Std B" panose="020B0700000000000000" pitchFamily="34" charset="-128"/>
                </a:rPr>
                <a:t> </a:t>
              </a:r>
              <a:endParaRPr kumimoji="0" lang="en-US" altLang="en-US" b="0" i="0" u="none" strike="noStrike" cap="none" normalizeH="0" baseline="0" dirty="0">
                <a:ln>
                  <a:noFill/>
                </a:ln>
                <a:solidFill>
                  <a:schemeClr val="tx1"/>
                </a:solidFill>
                <a:effectLst/>
                <a:latin typeface="Adobe Fan Heiti Std B" panose="020B0700000000000000" pitchFamily="34" charset="-128"/>
                <a:ea typeface="Adobe Fan Heiti Std B" panose="020B0700000000000000"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6699"/>
                  </a:solidFill>
                  <a:effectLst/>
                  <a:latin typeface="Adobe Fan Heiti Std B" panose="020B0700000000000000" pitchFamily="34" charset="-128"/>
                  <a:ea typeface="Adobe Fan Heiti Std B" panose="020B0700000000000000" pitchFamily="34" charset="-128"/>
                </a:rPr>
                <a:t>for</a:t>
              </a:r>
              <a:r>
                <a:rPr kumimoji="0" lang="en-US" altLang="en-US" b="0" i="0" u="none" strike="noStrike" cap="none" normalizeH="0" baseline="0" dirty="0">
                  <a:ln>
                    <a:noFill/>
                  </a:ln>
                  <a:solidFill>
                    <a:srgbClr val="FFFFFF"/>
                  </a:solidFill>
                  <a:effectLst/>
                  <a:latin typeface="Adobe Fan Heiti Std B" panose="020B0700000000000000" pitchFamily="34" charset="-128"/>
                  <a:ea typeface="Adobe Fan Heiti Std B" panose="020B0700000000000000" pitchFamily="34" charset="-128"/>
                </a:rPr>
                <a:t> </a:t>
              </a:r>
              <a:r>
                <a:rPr kumimoji="0" lang="en-US" altLang="en-US" b="0" i="0" u="none" strike="noStrike" cap="none" normalizeH="0" baseline="0" dirty="0">
                  <a:ln>
                    <a:noFill/>
                  </a:ln>
                  <a:solidFill>
                    <a:srgbClr val="000000"/>
                  </a:solidFill>
                  <a:effectLst/>
                  <a:latin typeface="Adobe Fan Heiti Std B" panose="020B0700000000000000" pitchFamily="34" charset="-128"/>
                  <a:ea typeface="Adobe Fan Heiti Std B" panose="020B0700000000000000" pitchFamily="34" charset="-128"/>
                </a:rPr>
                <a:t>item </a:t>
              </a:r>
              <a:r>
                <a:rPr kumimoji="0" lang="en-US" altLang="en-US" b="1" i="0" u="none" strike="noStrike" cap="none" normalizeH="0" baseline="0" dirty="0">
                  <a:ln>
                    <a:noFill/>
                  </a:ln>
                  <a:solidFill>
                    <a:srgbClr val="006699"/>
                  </a:solidFill>
                  <a:effectLst/>
                  <a:latin typeface="Adobe Fan Heiti Std B" panose="020B0700000000000000" pitchFamily="34" charset="-128"/>
                  <a:ea typeface="Adobe Fan Heiti Std B" panose="020B0700000000000000" pitchFamily="34" charset="-128"/>
                </a:rPr>
                <a:t>in</a:t>
              </a:r>
              <a:r>
                <a:rPr kumimoji="0" lang="en-US" altLang="en-US" b="0" i="0" u="none" strike="noStrike" cap="none" normalizeH="0" baseline="0" dirty="0">
                  <a:ln>
                    <a:noFill/>
                  </a:ln>
                  <a:solidFill>
                    <a:srgbClr val="FFFFFF"/>
                  </a:solidFill>
                  <a:effectLst/>
                  <a:latin typeface="Adobe Fan Heiti Std B" panose="020B0700000000000000" pitchFamily="34" charset="-128"/>
                  <a:ea typeface="Adobe Fan Heiti Std B" panose="020B0700000000000000" pitchFamily="34" charset="-128"/>
                </a:rPr>
                <a:t> </a:t>
              </a:r>
              <a:r>
                <a:rPr kumimoji="0" lang="en-US" altLang="en-US" b="0" i="0" u="none" strike="noStrike" cap="none" normalizeH="0" baseline="0" dirty="0" err="1">
                  <a:ln>
                    <a:noFill/>
                  </a:ln>
                  <a:solidFill>
                    <a:srgbClr val="000000"/>
                  </a:solidFill>
                  <a:effectLst/>
                  <a:latin typeface="Adobe Fan Heiti Std B" panose="020B0700000000000000" pitchFamily="34" charset="-128"/>
                  <a:ea typeface="Adobe Fan Heiti Std B" panose="020B0700000000000000" pitchFamily="34" charset="-128"/>
                </a:rPr>
                <a:t>pdata</a:t>
              </a:r>
              <a:r>
                <a:rPr kumimoji="0" lang="en-US" altLang="en-US" b="0" i="0" u="none" strike="noStrike" cap="none" normalizeH="0" baseline="0" dirty="0">
                  <a:ln>
                    <a:noFill/>
                  </a:ln>
                  <a:solidFill>
                    <a:srgbClr val="000000"/>
                  </a:solidFill>
                  <a:effectLst/>
                  <a:latin typeface="Adobe Fan Heiti Std B" panose="020B0700000000000000" pitchFamily="34" charset="-128"/>
                  <a:ea typeface="Adobe Fan Heiti Std B" panose="020B0700000000000000" pitchFamily="34" charset="-128"/>
                </a:rPr>
                <a:t>:</a:t>
              </a:r>
              <a:endParaRPr kumimoji="0" lang="en-US" altLang="en-US" b="0" i="0" u="none" strike="noStrike" cap="none" normalizeH="0" baseline="0" dirty="0">
                <a:ln>
                  <a:noFill/>
                </a:ln>
                <a:solidFill>
                  <a:schemeClr val="tx1"/>
                </a:solidFill>
                <a:effectLst/>
                <a:latin typeface="Adobe Fan Heiti Std B" panose="020B0700000000000000" pitchFamily="34" charset="-128"/>
                <a:ea typeface="Adobe Fan Heiti Std B" panose="020B0700000000000000"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E83E8C"/>
                  </a:solidFill>
                  <a:effectLst/>
                  <a:latin typeface="Adobe Fan Heiti Std B" panose="020B0700000000000000" pitchFamily="34" charset="-128"/>
                  <a:ea typeface="Adobe Fan Heiti Std B" panose="020B0700000000000000" pitchFamily="34" charset="-128"/>
                </a:rPr>
                <a:t>    </a:t>
              </a:r>
              <a:r>
                <a:rPr kumimoji="0" lang="en-US" altLang="en-US" b="0" i="0" u="none" strike="noStrike" cap="none" normalizeH="0" baseline="0" dirty="0">
                  <a:ln>
                    <a:noFill/>
                  </a:ln>
                  <a:solidFill>
                    <a:srgbClr val="FF1493"/>
                  </a:solidFill>
                  <a:effectLst/>
                  <a:latin typeface="Adobe Fan Heiti Std B" panose="020B0700000000000000" pitchFamily="34" charset="-128"/>
                  <a:ea typeface="Adobe Fan Heiti Std B" panose="020B0700000000000000" pitchFamily="34" charset="-128"/>
                </a:rPr>
                <a:t>print</a:t>
              </a:r>
              <a:r>
                <a:rPr kumimoji="0" lang="en-US" altLang="en-US" b="0" i="0" u="none" strike="noStrike" cap="none" normalizeH="0" baseline="0" dirty="0">
                  <a:ln>
                    <a:noFill/>
                  </a:ln>
                  <a:solidFill>
                    <a:srgbClr val="000000"/>
                  </a:solidFill>
                  <a:effectLst/>
                  <a:latin typeface="Adobe Fan Heiti Std B" panose="020B0700000000000000" pitchFamily="34" charset="-128"/>
                  <a:ea typeface="Adobe Fan Heiti Std B" panose="020B0700000000000000" pitchFamily="34" charset="-128"/>
                </a:rPr>
                <a:t>(item)</a:t>
              </a:r>
              <a:endParaRPr kumimoji="0" lang="en-US" altLang="en-US" b="0" i="0" u="none" strike="noStrike" cap="none" normalizeH="0" baseline="0" dirty="0">
                <a:ln>
                  <a:noFill/>
                </a:ln>
                <a:solidFill>
                  <a:schemeClr val="tx1"/>
                </a:solidFill>
                <a:effectLst/>
                <a:latin typeface="Adobe Fan Heiti Std B" panose="020B0700000000000000" pitchFamily="34" charset="-128"/>
                <a:ea typeface="Adobe Fan Heiti Std B" panose="020B0700000000000000" pitchFamily="34" charset="-128"/>
              </a:endParaRPr>
            </a:p>
          </p:txBody>
        </p:sp>
        <p:cxnSp>
          <p:nvCxnSpPr>
            <p:cNvPr id="8" name="Straight Connector 7">
              <a:extLst>
                <a:ext uri="{FF2B5EF4-FFF2-40B4-BE49-F238E27FC236}">
                  <a16:creationId xmlns:a16="http://schemas.microsoft.com/office/drawing/2014/main" id="{8E0E333A-40B6-44FC-A0A6-268B247D31B0}"/>
                </a:ext>
              </a:extLst>
            </p:cNvPr>
            <p:cNvCxnSpPr/>
            <p:nvPr/>
          </p:nvCxnSpPr>
          <p:spPr>
            <a:xfrm>
              <a:off x="1934817" y="1762540"/>
              <a:ext cx="0" cy="403488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563954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2000">
              <a:srgbClr val="E4F4FF"/>
            </a:gs>
            <a:gs pos="69000">
              <a:schemeClr val="bg2">
                <a:shade val="96000"/>
                <a:satMod val="120000"/>
                <a:lumMod val="85000"/>
                <a:alpha val="48000"/>
              </a:schemeClr>
            </a:gs>
          </a:gsLst>
          <a:lin ang="2700000" scaled="1"/>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86BEDF-37C4-47E2-9B84-7BFAD2E2D170}"/>
              </a:ext>
            </a:extLst>
          </p:cNvPr>
          <p:cNvSpPr txBox="1"/>
          <p:nvPr/>
        </p:nvSpPr>
        <p:spPr>
          <a:xfrm>
            <a:off x="3710608" y="106016"/>
            <a:ext cx="4770783" cy="769441"/>
          </a:xfrm>
          <a:prstGeom prst="rect">
            <a:avLst/>
          </a:prstGeom>
          <a:noFill/>
        </p:spPr>
        <p:txBody>
          <a:bodyPr wrap="square" rtlCol="0">
            <a:spAutoFit/>
          </a:bodyPr>
          <a:lstStyle/>
          <a:p>
            <a:pPr algn="ctr"/>
            <a:r>
              <a:rPr lang="en-US" sz="4400" b="1" u="sng" dirty="0">
                <a:solidFill>
                  <a:srgbClr val="032293"/>
                </a:solidFill>
                <a:effectLst>
                  <a:outerShdw blurRad="38100" dist="38100" dir="2700000" algn="tl">
                    <a:srgbClr val="000000">
                      <a:alpha val="43137"/>
                    </a:srgbClr>
                  </a:outerShdw>
                </a:effectLst>
              </a:rPr>
              <a:t>EXAMPLE. 1</a:t>
            </a:r>
            <a:endParaRPr lang="en-US" b="1" u="sng" dirty="0">
              <a:solidFill>
                <a:srgbClr val="032293"/>
              </a:solidFill>
              <a:effectLst>
                <a:outerShdw blurRad="38100" dist="38100" dir="2700000" algn="tl">
                  <a:srgbClr val="000000">
                    <a:alpha val="43137"/>
                  </a:srgbClr>
                </a:outerShdw>
              </a:effectLst>
            </a:endParaRPr>
          </a:p>
        </p:txBody>
      </p:sp>
      <p:sp>
        <p:nvSpPr>
          <p:cNvPr id="2" name="TextBox 1">
            <a:extLst>
              <a:ext uri="{FF2B5EF4-FFF2-40B4-BE49-F238E27FC236}">
                <a16:creationId xmlns:a16="http://schemas.microsoft.com/office/drawing/2014/main" id="{B51D2947-EE13-430A-B1CB-0510654E4ACA}"/>
              </a:ext>
            </a:extLst>
          </p:cNvPr>
          <p:cNvSpPr txBox="1"/>
          <p:nvPr/>
        </p:nvSpPr>
        <p:spPr>
          <a:xfrm>
            <a:off x="2133598" y="1272210"/>
            <a:ext cx="9250017" cy="4031873"/>
          </a:xfrm>
          <a:prstGeom prst="rect">
            <a:avLst/>
          </a:prstGeom>
          <a:noFill/>
        </p:spPr>
        <p:txBody>
          <a:bodyPr wrap="square" rtlCol="0">
            <a:spAutoFit/>
          </a:bodyPr>
          <a:lstStyle/>
          <a:p>
            <a:pPr marL="457200" indent="-457200">
              <a:buFont typeface="Wingdings" panose="05000000000000000000" pitchFamily="2" charset="2"/>
              <a:buChar char="q"/>
            </a:pPr>
            <a:r>
              <a:rPr lang="en-US" sz="3200" dirty="0"/>
              <a:t>You have a log file which contains a large sum of data. And from this log file, you wish to fetch only the date and time. As you can look at the image, readability of the log file is low upon first glance.</a:t>
            </a:r>
          </a:p>
          <a:p>
            <a:endParaRPr lang="en-US" sz="3200" dirty="0"/>
          </a:p>
          <a:p>
            <a:pPr marL="457200" indent="-457200">
              <a:buFont typeface="Wingdings" panose="05000000000000000000" pitchFamily="2" charset="2"/>
              <a:buChar char="q"/>
            </a:pPr>
            <a:r>
              <a:rPr lang="en-US" sz="3200" dirty="0"/>
              <a:t>Regular Expressions can be used in this case to recognize the patterns and extract the required information easily.</a:t>
            </a:r>
          </a:p>
        </p:txBody>
      </p:sp>
    </p:spTree>
    <p:extLst>
      <p:ext uri="{BB962C8B-B14F-4D97-AF65-F5344CB8AC3E}">
        <p14:creationId xmlns:p14="http://schemas.microsoft.com/office/powerpoint/2010/main" val="30470538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gradFill flip="none" rotWithShape="1">
          <a:gsLst>
            <a:gs pos="2000">
              <a:srgbClr val="E4F4FF"/>
            </a:gs>
            <a:gs pos="69000">
              <a:schemeClr val="bg2">
                <a:shade val="96000"/>
                <a:satMod val="120000"/>
                <a:lumMod val="85000"/>
                <a:alpha val="48000"/>
              </a:schemeClr>
            </a:gs>
          </a:gsLst>
          <a:lin ang="2700000" scaled="1"/>
          <a:tileRect/>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873BE40-0A09-45FF-AA8D-ECB73181CA00}"/>
              </a:ext>
            </a:extLst>
          </p:cNvPr>
          <p:cNvGrpSpPr/>
          <p:nvPr/>
        </p:nvGrpSpPr>
        <p:grpSpPr>
          <a:xfrm>
            <a:off x="39756" y="155849"/>
            <a:ext cx="12099235" cy="864975"/>
            <a:chOff x="39756" y="155849"/>
            <a:chExt cx="12099235" cy="864975"/>
          </a:xfrm>
        </p:grpSpPr>
        <p:sp>
          <p:nvSpPr>
            <p:cNvPr id="2" name="TextBox 1">
              <a:extLst>
                <a:ext uri="{FF2B5EF4-FFF2-40B4-BE49-F238E27FC236}">
                  <a16:creationId xmlns:a16="http://schemas.microsoft.com/office/drawing/2014/main" id="{77FD1CDC-E0FA-43A0-A9E1-F8DC87469BE6}"/>
                </a:ext>
              </a:extLst>
            </p:cNvPr>
            <p:cNvSpPr txBox="1"/>
            <p:nvPr/>
          </p:nvSpPr>
          <p:spPr>
            <a:xfrm>
              <a:off x="423673" y="155849"/>
              <a:ext cx="9846365" cy="707886"/>
            </a:xfrm>
            <a:prstGeom prst="rect">
              <a:avLst/>
            </a:prstGeom>
            <a:noFill/>
          </p:spPr>
          <p:txBody>
            <a:bodyPr wrap="square" rtlCol="0">
              <a:spAutoFit/>
            </a:bodyPr>
            <a:lstStyle/>
            <a:p>
              <a:r>
                <a:rPr lang="en-US" sz="4000" dirty="0">
                  <a:solidFill>
                    <a:srgbClr val="032293"/>
                  </a:solidFill>
                  <a:latin typeface="Adobe Gothic Std B" panose="020B0800000000000000" pitchFamily="34" charset="-128"/>
                  <a:ea typeface="Adobe Gothic Std B" panose="020B0800000000000000" pitchFamily="34" charset="-128"/>
                </a:rPr>
                <a:t>Web Scrapping</a:t>
              </a:r>
            </a:p>
          </p:txBody>
        </p:sp>
        <p:cxnSp>
          <p:nvCxnSpPr>
            <p:cNvPr id="4" name="Straight Connector 3">
              <a:extLst>
                <a:ext uri="{FF2B5EF4-FFF2-40B4-BE49-F238E27FC236}">
                  <a16:creationId xmlns:a16="http://schemas.microsoft.com/office/drawing/2014/main" id="{5A538764-073C-4B64-8957-71A9D7C69A1E}"/>
                </a:ext>
              </a:extLst>
            </p:cNvPr>
            <p:cNvCxnSpPr>
              <a:cxnSpLocks/>
            </p:cNvCxnSpPr>
            <p:nvPr/>
          </p:nvCxnSpPr>
          <p:spPr>
            <a:xfrm>
              <a:off x="39756" y="1020824"/>
              <a:ext cx="12099235" cy="0"/>
            </a:xfrm>
            <a:prstGeom prst="line">
              <a:avLst/>
            </a:prstGeom>
            <a:ln w="57150" cap="rnd"/>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2D3D7627-149B-4098-B9D5-704A6AA211C0}"/>
              </a:ext>
            </a:extLst>
          </p:cNvPr>
          <p:cNvGrpSpPr/>
          <p:nvPr/>
        </p:nvGrpSpPr>
        <p:grpSpPr>
          <a:xfrm>
            <a:off x="609201" y="1023036"/>
            <a:ext cx="11375709" cy="5574932"/>
            <a:chOff x="609201" y="1023036"/>
            <a:chExt cx="11375709" cy="5574932"/>
          </a:xfrm>
        </p:grpSpPr>
        <p:sp>
          <p:nvSpPr>
            <p:cNvPr id="11" name="TextBox 10">
              <a:extLst>
                <a:ext uri="{FF2B5EF4-FFF2-40B4-BE49-F238E27FC236}">
                  <a16:creationId xmlns:a16="http://schemas.microsoft.com/office/drawing/2014/main" id="{8A397B04-ECDB-4FD4-A877-B3D236DBA8E7}"/>
                </a:ext>
              </a:extLst>
            </p:cNvPr>
            <p:cNvSpPr txBox="1"/>
            <p:nvPr/>
          </p:nvSpPr>
          <p:spPr>
            <a:xfrm>
              <a:off x="5051946" y="1023036"/>
              <a:ext cx="2142698" cy="707886"/>
            </a:xfrm>
            <a:prstGeom prst="rect">
              <a:avLst/>
            </a:prstGeom>
            <a:noFill/>
          </p:spPr>
          <p:txBody>
            <a:bodyPr wrap="square" rtlCol="0">
              <a:spAutoFit/>
            </a:bodyPr>
            <a:lstStyle/>
            <a:p>
              <a:pPr algn="ctr"/>
              <a:r>
                <a:rPr lang="en-US" sz="4000" b="1" u="sng" dirty="0">
                  <a:solidFill>
                    <a:schemeClr val="accent1"/>
                  </a:solidFill>
                </a:rPr>
                <a:t>Output:</a:t>
              </a:r>
            </a:p>
          </p:txBody>
        </p:sp>
        <p:sp>
          <p:nvSpPr>
            <p:cNvPr id="12" name="Arrow: Down 11">
              <a:extLst>
                <a:ext uri="{FF2B5EF4-FFF2-40B4-BE49-F238E27FC236}">
                  <a16:creationId xmlns:a16="http://schemas.microsoft.com/office/drawing/2014/main" id="{062CBF1A-D024-4C4F-88B2-67DF02A222BA}"/>
                </a:ext>
              </a:extLst>
            </p:cNvPr>
            <p:cNvSpPr/>
            <p:nvPr/>
          </p:nvSpPr>
          <p:spPr>
            <a:xfrm>
              <a:off x="5727510" y="1739996"/>
              <a:ext cx="736980" cy="70042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E1E144FB-53B4-4C89-AC0B-0C24D913C2C7}"/>
                </a:ext>
              </a:extLst>
            </p:cNvPr>
            <p:cNvGrpSpPr/>
            <p:nvPr/>
          </p:nvGrpSpPr>
          <p:grpSpPr>
            <a:xfrm>
              <a:off x="609201" y="2346231"/>
              <a:ext cx="11375709" cy="4251737"/>
              <a:chOff x="609201" y="2465499"/>
              <a:chExt cx="11375709" cy="4251737"/>
            </a:xfrm>
          </p:grpSpPr>
          <p:sp>
            <p:nvSpPr>
              <p:cNvPr id="15" name="Rectangle 14">
                <a:extLst>
                  <a:ext uri="{FF2B5EF4-FFF2-40B4-BE49-F238E27FC236}">
                    <a16:creationId xmlns:a16="http://schemas.microsoft.com/office/drawing/2014/main" id="{3120B9E4-E23C-4550-8FD0-92EB203ED893}"/>
                  </a:ext>
                </a:extLst>
              </p:cNvPr>
              <p:cNvSpPr/>
              <p:nvPr/>
            </p:nvSpPr>
            <p:spPr>
              <a:xfrm>
                <a:off x="609201" y="2465500"/>
                <a:ext cx="1699644" cy="4247317"/>
              </a:xfrm>
              <a:prstGeom prst="rect">
                <a:avLst/>
              </a:prstGeom>
            </p:spPr>
            <p:txBody>
              <a:bodyPr wrap="square">
                <a:spAutoFit/>
              </a:bodyPr>
              <a:lstStyle/>
              <a:p>
                <a:r>
                  <a:rPr lang="en-US" dirty="0"/>
                  <a:t>(257) 563-7401</a:t>
                </a:r>
              </a:p>
              <a:p>
                <a:r>
                  <a:rPr lang="en-US" dirty="0"/>
                  <a:t>(372) 587-2335</a:t>
                </a:r>
              </a:p>
              <a:p>
                <a:r>
                  <a:rPr lang="en-US" dirty="0"/>
                  <a:t>(786) 713-8616</a:t>
                </a:r>
              </a:p>
              <a:p>
                <a:r>
                  <a:rPr lang="en-US" dirty="0"/>
                  <a:t>(793) 151-6230</a:t>
                </a:r>
              </a:p>
              <a:p>
                <a:r>
                  <a:rPr lang="en-US" dirty="0"/>
                  <a:t>(492) 709-6392</a:t>
                </a:r>
              </a:p>
              <a:p>
                <a:r>
                  <a:rPr lang="en-US" dirty="0"/>
                  <a:t>(654) 393-5734</a:t>
                </a:r>
              </a:p>
              <a:p>
                <a:r>
                  <a:rPr lang="en-US" dirty="0"/>
                  <a:t>(404) 960-3807</a:t>
                </a:r>
              </a:p>
              <a:p>
                <a:r>
                  <a:rPr lang="en-US" dirty="0"/>
                  <a:t>(314) 244-6306</a:t>
                </a:r>
              </a:p>
              <a:p>
                <a:r>
                  <a:rPr lang="en-US" dirty="0"/>
                  <a:t>(947) 278-5929</a:t>
                </a:r>
              </a:p>
              <a:p>
                <a:r>
                  <a:rPr lang="en-US" dirty="0"/>
                  <a:t>(684) 579-1879</a:t>
                </a:r>
              </a:p>
              <a:p>
                <a:r>
                  <a:rPr lang="en-US" dirty="0"/>
                  <a:t>(389) 737-2852</a:t>
                </a:r>
              </a:p>
              <a:p>
                <a:r>
                  <a:rPr lang="en-US" dirty="0"/>
                  <a:t>(660) 663-4518</a:t>
                </a:r>
              </a:p>
              <a:p>
                <a:r>
                  <a:rPr lang="en-US" dirty="0"/>
                  <a:t>(608) 265-2215</a:t>
                </a:r>
              </a:p>
              <a:p>
                <a:r>
                  <a:rPr lang="en-US" dirty="0"/>
                  <a:t>(959) 119-8364</a:t>
                </a:r>
              </a:p>
              <a:p>
                <a:r>
                  <a:rPr lang="en-US" dirty="0"/>
                  <a:t>(468) 353-2641</a:t>
                </a:r>
              </a:p>
            </p:txBody>
          </p:sp>
          <p:sp>
            <p:nvSpPr>
              <p:cNvPr id="16" name="Rectangle 15">
                <a:extLst>
                  <a:ext uri="{FF2B5EF4-FFF2-40B4-BE49-F238E27FC236}">
                    <a16:creationId xmlns:a16="http://schemas.microsoft.com/office/drawing/2014/main" id="{CF2A2528-36D3-4566-8F65-815744C7D088}"/>
                  </a:ext>
                </a:extLst>
              </p:cNvPr>
              <p:cNvSpPr/>
              <p:nvPr/>
            </p:nvSpPr>
            <p:spPr>
              <a:xfrm>
                <a:off x="2491407" y="2469920"/>
                <a:ext cx="1855304" cy="4247316"/>
              </a:xfrm>
              <a:prstGeom prst="rect">
                <a:avLst/>
              </a:prstGeom>
            </p:spPr>
            <p:txBody>
              <a:bodyPr wrap="square">
                <a:spAutoFit/>
              </a:bodyPr>
              <a:lstStyle/>
              <a:p>
                <a:r>
                  <a:rPr lang="en-US" dirty="0"/>
                  <a:t>(248) 675-4007</a:t>
                </a:r>
              </a:p>
              <a:p>
                <a:r>
                  <a:rPr lang="en-US" dirty="0"/>
                  <a:t>(939) 353-1107</a:t>
                </a:r>
              </a:p>
              <a:p>
                <a:r>
                  <a:rPr lang="en-US" dirty="0"/>
                  <a:t>(570) 873-7090</a:t>
                </a:r>
              </a:p>
              <a:p>
                <a:r>
                  <a:rPr lang="en-US" dirty="0"/>
                  <a:t>(302) 259-2375</a:t>
                </a:r>
              </a:p>
              <a:p>
                <a:r>
                  <a:rPr lang="en-US" dirty="0"/>
                  <a:t>(717) 450-4729</a:t>
                </a:r>
              </a:p>
              <a:p>
                <a:r>
                  <a:rPr lang="en-US" dirty="0"/>
                  <a:t>(453) 391-4650</a:t>
                </a:r>
              </a:p>
              <a:p>
                <a:r>
                  <a:rPr lang="en-US" dirty="0"/>
                  <a:t>(559) 104-5475</a:t>
                </a:r>
              </a:p>
              <a:p>
                <a:r>
                  <a:rPr lang="en-US" dirty="0"/>
                  <a:t>(387) 142-9434</a:t>
                </a:r>
              </a:p>
              <a:p>
                <a:r>
                  <a:rPr lang="en-US" dirty="0"/>
                  <a:t>(516) 745-4496</a:t>
                </a:r>
              </a:p>
              <a:p>
                <a:r>
                  <a:rPr lang="en-US" dirty="0"/>
                  <a:t>(326) 677-3419</a:t>
                </a:r>
              </a:p>
              <a:p>
                <a:r>
                  <a:rPr lang="en-US" dirty="0"/>
                  <a:t>(746) 679-2470</a:t>
                </a:r>
              </a:p>
              <a:p>
                <a:r>
                  <a:rPr lang="en-US" dirty="0"/>
                  <a:t>(455) 430-0989</a:t>
                </a:r>
              </a:p>
              <a:p>
                <a:r>
                  <a:rPr lang="en-US" dirty="0"/>
                  <a:t>(490) 936-4694</a:t>
                </a:r>
              </a:p>
              <a:p>
                <a:r>
                  <a:rPr lang="en-US" dirty="0"/>
                  <a:t>(985) 834-8285</a:t>
                </a:r>
              </a:p>
              <a:p>
                <a:r>
                  <a:rPr lang="en-US" dirty="0"/>
                  <a:t>(662) 661-1446</a:t>
                </a:r>
              </a:p>
            </p:txBody>
          </p:sp>
          <p:sp>
            <p:nvSpPr>
              <p:cNvPr id="17" name="Rectangle 16">
                <a:extLst>
                  <a:ext uri="{FF2B5EF4-FFF2-40B4-BE49-F238E27FC236}">
                    <a16:creationId xmlns:a16="http://schemas.microsoft.com/office/drawing/2014/main" id="{713694EF-9A58-4E36-9F27-1ABED8C36B18}"/>
                  </a:ext>
                </a:extLst>
              </p:cNvPr>
              <p:cNvSpPr/>
              <p:nvPr/>
            </p:nvSpPr>
            <p:spPr>
              <a:xfrm>
                <a:off x="4320207" y="2465500"/>
                <a:ext cx="1828800" cy="4247317"/>
              </a:xfrm>
              <a:prstGeom prst="rect">
                <a:avLst/>
              </a:prstGeom>
            </p:spPr>
            <p:txBody>
              <a:bodyPr wrap="square">
                <a:spAutoFit/>
              </a:bodyPr>
              <a:lstStyle/>
              <a:p>
                <a:r>
                  <a:rPr lang="en-US" dirty="0"/>
                  <a:t>(802) 668-8240</a:t>
                </a:r>
              </a:p>
              <a:p>
                <a:r>
                  <a:rPr lang="en-US" dirty="0"/>
                  <a:t>(477) 768-9247</a:t>
                </a:r>
              </a:p>
              <a:p>
                <a:r>
                  <a:rPr lang="en-US" dirty="0"/>
                  <a:t>(791) 239-9057</a:t>
                </a:r>
              </a:p>
              <a:p>
                <a:r>
                  <a:rPr lang="en-US" dirty="0"/>
                  <a:t>(832) 109-0213</a:t>
                </a:r>
              </a:p>
              <a:p>
                <a:r>
                  <a:rPr lang="en-US" dirty="0"/>
                  <a:t>(837) 196-3274</a:t>
                </a:r>
              </a:p>
              <a:p>
                <a:r>
                  <a:rPr lang="en-US" dirty="0"/>
                  <a:t>(268) 442-2428</a:t>
                </a:r>
              </a:p>
              <a:p>
                <a:r>
                  <a:rPr lang="en-US" dirty="0"/>
                  <a:t>(850) 676-5117</a:t>
                </a:r>
              </a:p>
              <a:p>
                <a:r>
                  <a:rPr lang="en-US" dirty="0"/>
                  <a:t>(861) 546-5032</a:t>
                </a:r>
              </a:p>
              <a:p>
                <a:r>
                  <a:rPr lang="en-US" dirty="0"/>
                  <a:t>(176) 805-4108</a:t>
                </a:r>
              </a:p>
              <a:p>
                <a:r>
                  <a:rPr lang="en-US" dirty="0"/>
                  <a:t>(715) 912-6931</a:t>
                </a:r>
              </a:p>
              <a:p>
                <a:r>
                  <a:rPr lang="en-US" dirty="0"/>
                  <a:t>(993) 554-0563</a:t>
                </a:r>
              </a:p>
              <a:p>
                <a:r>
                  <a:rPr lang="en-US" dirty="0"/>
                  <a:t>(357) 616-5411</a:t>
                </a:r>
              </a:p>
              <a:p>
                <a:r>
                  <a:rPr lang="en-US" dirty="0"/>
                  <a:t>(121) 347-0086</a:t>
                </a:r>
              </a:p>
              <a:p>
                <a:r>
                  <a:rPr lang="en-US" dirty="0"/>
                  <a:t>(304) 506-6314</a:t>
                </a:r>
              </a:p>
              <a:p>
                <a:r>
                  <a:rPr lang="en-US" dirty="0"/>
                  <a:t>(425) 288-2332</a:t>
                </a:r>
              </a:p>
            </p:txBody>
          </p:sp>
          <p:sp>
            <p:nvSpPr>
              <p:cNvPr id="18" name="Rectangle 17">
                <a:extLst>
                  <a:ext uri="{FF2B5EF4-FFF2-40B4-BE49-F238E27FC236}">
                    <a16:creationId xmlns:a16="http://schemas.microsoft.com/office/drawing/2014/main" id="{BA86CD11-2624-424B-92D5-255B8446DBF0}"/>
                  </a:ext>
                </a:extLst>
              </p:cNvPr>
              <p:cNvSpPr/>
              <p:nvPr/>
            </p:nvSpPr>
            <p:spPr>
              <a:xfrm>
                <a:off x="6248502" y="2465499"/>
                <a:ext cx="1994350" cy="4247317"/>
              </a:xfrm>
              <a:prstGeom prst="rect">
                <a:avLst/>
              </a:prstGeom>
            </p:spPr>
            <p:txBody>
              <a:bodyPr wrap="square">
                <a:spAutoFit/>
              </a:bodyPr>
              <a:lstStyle/>
              <a:p>
                <a:r>
                  <a:rPr lang="en-US" dirty="0"/>
                  <a:t>(145) 987-4962</a:t>
                </a:r>
              </a:p>
              <a:p>
                <a:r>
                  <a:rPr lang="en-US" dirty="0"/>
                  <a:t>(187) 582-9707</a:t>
                </a:r>
              </a:p>
              <a:p>
                <a:r>
                  <a:rPr lang="en-US" dirty="0"/>
                  <a:t>(750) 558-3965</a:t>
                </a:r>
              </a:p>
              <a:p>
                <a:r>
                  <a:rPr lang="en-US" dirty="0"/>
                  <a:t>(492) 467-3131</a:t>
                </a:r>
              </a:p>
              <a:p>
                <a:r>
                  <a:rPr lang="en-US" dirty="0"/>
                  <a:t>(774) 914-2510</a:t>
                </a:r>
              </a:p>
              <a:p>
                <a:r>
                  <a:rPr lang="en-US" dirty="0"/>
                  <a:t>(888) 106-8550</a:t>
                </a:r>
              </a:p>
              <a:p>
                <a:r>
                  <a:rPr lang="en-US" dirty="0"/>
                  <a:t>(539) 567-3573</a:t>
                </a:r>
              </a:p>
              <a:p>
                <a:r>
                  <a:rPr lang="en-US" dirty="0"/>
                  <a:t>(693) 337-2849</a:t>
                </a:r>
              </a:p>
              <a:p>
                <a:r>
                  <a:rPr lang="en-US" dirty="0"/>
                  <a:t>(545) 604-9386</a:t>
                </a:r>
              </a:p>
              <a:p>
                <a:r>
                  <a:rPr lang="en-US" dirty="0"/>
                  <a:t>(221) 156-5026</a:t>
                </a:r>
              </a:p>
              <a:p>
                <a:r>
                  <a:rPr lang="en-US" dirty="0"/>
                  <a:t>(414) 876-0865</a:t>
                </a:r>
              </a:p>
              <a:p>
                <a:r>
                  <a:rPr lang="en-US" dirty="0"/>
                  <a:t>(932) 726-8645</a:t>
                </a:r>
              </a:p>
              <a:p>
                <a:r>
                  <a:rPr lang="en-US" dirty="0"/>
                  <a:t>(726) 710-9826</a:t>
                </a:r>
              </a:p>
              <a:p>
                <a:r>
                  <a:rPr lang="en-US" dirty="0"/>
                  <a:t>(622) 594-1662</a:t>
                </a:r>
              </a:p>
              <a:p>
                <a:r>
                  <a:rPr lang="en-US" dirty="0"/>
                  <a:t>(948) 600-8503</a:t>
                </a:r>
              </a:p>
            </p:txBody>
          </p:sp>
          <p:sp>
            <p:nvSpPr>
              <p:cNvPr id="19" name="Rectangle 18">
                <a:extLst>
                  <a:ext uri="{FF2B5EF4-FFF2-40B4-BE49-F238E27FC236}">
                    <a16:creationId xmlns:a16="http://schemas.microsoft.com/office/drawing/2014/main" id="{D56FCF3C-5FE6-4E02-8D2D-332D34C848C7}"/>
                  </a:ext>
                </a:extLst>
              </p:cNvPr>
              <p:cNvSpPr/>
              <p:nvPr/>
            </p:nvSpPr>
            <p:spPr>
              <a:xfrm>
                <a:off x="7997580" y="2465499"/>
                <a:ext cx="1630220" cy="4247317"/>
              </a:xfrm>
              <a:prstGeom prst="rect">
                <a:avLst/>
              </a:prstGeom>
            </p:spPr>
            <p:txBody>
              <a:bodyPr wrap="square">
                <a:spAutoFit/>
              </a:bodyPr>
              <a:lstStyle/>
              <a:p>
                <a:r>
                  <a:rPr lang="en-US" dirty="0"/>
                  <a:t>(605) 900-7508</a:t>
                </a:r>
              </a:p>
              <a:p>
                <a:r>
                  <a:rPr lang="en-US" dirty="0"/>
                  <a:t>(716) 977-5775</a:t>
                </a:r>
              </a:p>
              <a:p>
                <a:r>
                  <a:rPr lang="en-US" dirty="0"/>
                  <a:t>(368) 239-8275</a:t>
                </a:r>
              </a:p>
              <a:p>
                <a:r>
                  <a:rPr lang="en-US" dirty="0"/>
                  <a:t>(725) 342-0650</a:t>
                </a:r>
              </a:p>
              <a:p>
                <a:r>
                  <a:rPr lang="en-US" dirty="0"/>
                  <a:t>(711) 993-5187</a:t>
                </a:r>
              </a:p>
              <a:p>
                <a:r>
                  <a:rPr lang="en-US" dirty="0"/>
                  <a:t>(882) 399-5084</a:t>
                </a:r>
              </a:p>
              <a:p>
                <a:r>
                  <a:rPr lang="en-US" dirty="0"/>
                  <a:t>(287) 755-9948</a:t>
                </a:r>
              </a:p>
              <a:p>
                <a:r>
                  <a:rPr lang="en-US" dirty="0"/>
                  <a:t>(659) 551-3389</a:t>
                </a:r>
              </a:p>
              <a:p>
                <a:r>
                  <a:rPr lang="en-US" dirty="0"/>
                  <a:t>(275) 730-6868</a:t>
                </a:r>
              </a:p>
              <a:p>
                <a:r>
                  <a:rPr lang="en-US" dirty="0"/>
                  <a:t>(725) 757-4047</a:t>
                </a:r>
              </a:p>
              <a:p>
                <a:r>
                  <a:rPr lang="en-US" dirty="0"/>
                  <a:t>(314) 882-1496</a:t>
                </a:r>
              </a:p>
              <a:p>
                <a:r>
                  <a:rPr lang="en-US" dirty="0"/>
                  <a:t>(639) 360-7590</a:t>
                </a:r>
              </a:p>
              <a:p>
                <a:r>
                  <a:rPr lang="en-US" dirty="0"/>
                  <a:t>(168) 222-1592</a:t>
                </a:r>
              </a:p>
              <a:p>
                <a:r>
                  <a:rPr lang="en-US" dirty="0"/>
                  <a:t>(896) 303-1164</a:t>
                </a:r>
              </a:p>
              <a:p>
                <a:r>
                  <a:rPr lang="en-US" dirty="0"/>
                  <a:t>(203) 982-6130</a:t>
                </a:r>
              </a:p>
            </p:txBody>
          </p:sp>
          <p:sp>
            <p:nvSpPr>
              <p:cNvPr id="20" name="Rectangle 19">
                <a:extLst>
                  <a:ext uri="{FF2B5EF4-FFF2-40B4-BE49-F238E27FC236}">
                    <a16:creationId xmlns:a16="http://schemas.microsoft.com/office/drawing/2014/main" id="{8ABE3CE4-8AB7-45E8-9EF3-0E3B1E4C126A}"/>
                  </a:ext>
                </a:extLst>
              </p:cNvPr>
              <p:cNvSpPr/>
              <p:nvPr/>
            </p:nvSpPr>
            <p:spPr>
              <a:xfrm>
                <a:off x="9905896" y="2465499"/>
                <a:ext cx="2079014" cy="4247317"/>
              </a:xfrm>
              <a:prstGeom prst="rect">
                <a:avLst/>
              </a:prstGeom>
            </p:spPr>
            <p:txBody>
              <a:bodyPr wrap="square">
                <a:spAutoFit/>
              </a:bodyPr>
              <a:lstStyle/>
              <a:p>
                <a:r>
                  <a:rPr lang="en-US" dirty="0"/>
                  <a:t>(906) 217-1470</a:t>
                </a:r>
              </a:p>
              <a:p>
                <a:r>
                  <a:rPr lang="en-US" dirty="0"/>
                  <a:t>(614) 514-1269</a:t>
                </a:r>
              </a:p>
              <a:p>
                <a:r>
                  <a:rPr lang="en-US" dirty="0"/>
                  <a:t>(763) 409-5446</a:t>
                </a:r>
              </a:p>
              <a:p>
                <a:r>
                  <a:rPr lang="en-US" dirty="0"/>
                  <a:t>(836) 292-5324</a:t>
                </a:r>
              </a:p>
              <a:p>
                <a:r>
                  <a:rPr lang="en-US" dirty="0"/>
                  <a:t>(926) 709-3295</a:t>
                </a:r>
              </a:p>
              <a:p>
                <a:r>
                  <a:rPr lang="en-US" dirty="0"/>
                  <a:t>(963) 356-9268</a:t>
                </a:r>
              </a:p>
              <a:p>
                <a:r>
                  <a:rPr lang="en-US" dirty="0"/>
                  <a:t>(736) 522-8584</a:t>
                </a:r>
              </a:p>
              <a:p>
                <a:r>
                  <a:rPr lang="en-US" dirty="0"/>
                  <a:t>(410) 483-0352</a:t>
                </a:r>
              </a:p>
              <a:p>
                <a:r>
                  <a:rPr lang="en-US" dirty="0"/>
                  <a:t>(252) 204-1434</a:t>
                </a:r>
              </a:p>
              <a:p>
                <a:r>
                  <a:rPr lang="en-US" dirty="0"/>
                  <a:t>(874) 886-4174</a:t>
                </a:r>
              </a:p>
              <a:p>
                <a:r>
                  <a:rPr lang="en-US" dirty="0"/>
                  <a:t>(581) 379-7573</a:t>
                </a:r>
              </a:p>
              <a:p>
                <a:r>
                  <a:rPr lang="en-US" dirty="0"/>
                  <a:t>(983) 632-8597</a:t>
                </a:r>
              </a:p>
              <a:p>
                <a:r>
                  <a:rPr lang="en-US" dirty="0"/>
                  <a:t>(295) 983-3476</a:t>
                </a:r>
              </a:p>
              <a:p>
                <a:r>
                  <a:rPr lang="en-US" dirty="0"/>
                  <a:t>(873) 392-8802</a:t>
                </a:r>
              </a:p>
              <a:p>
                <a:r>
                  <a:rPr lang="en-US" dirty="0"/>
                  <a:t>(360) 669-3923</a:t>
                </a:r>
              </a:p>
            </p:txBody>
          </p:sp>
        </p:grpSp>
      </p:grpSp>
    </p:spTree>
    <p:extLst>
      <p:ext uri="{BB962C8B-B14F-4D97-AF65-F5344CB8AC3E}">
        <p14:creationId xmlns:p14="http://schemas.microsoft.com/office/powerpoint/2010/main" val="18504365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gradFill flip="none" rotWithShape="1">
          <a:gsLst>
            <a:gs pos="2000">
              <a:srgbClr val="E4F4FF"/>
            </a:gs>
            <a:gs pos="69000">
              <a:schemeClr val="bg2">
                <a:shade val="96000"/>
                <a:satMod val="120000"/>
                <a:lumMod val="85000"/>
                <a:alpha val="48000"/>
              </a:schemeClr>
            </a:gs>
          </a:gsLst>
          <a:lin ang="2700000" scaled="1"/>
          <a:tileRect/>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873BE40-0A09-45FF-AA8D-ECB73181CA00}"/>
              </a:ext>
            </a:extLst>
          </p:cNvPr>
          <p:cNvGrpSpPr/>
          <p:nvPr/>
        </p:nvGrpSpPr>
        <p:grpSpPr>
          <a:xfrm>
            <a:off x="39756" y="155849"/>
            <a:ext cx="12099235" cy="864975"/>
            <a:chOff x="39756" y="155849"/>
            <a:chExt cx="12099235" cy="864975"/>
          </a:xfrm>
        </p:grpSpPr>
        <p:sp>
          <p:nvSpPr>
            <p:cNvPr id="2" name="TextBox 1">
              <a:extLst>
                <a:ext uri="{FF2B5EF4-FFF2-40B4-BE49-F238E27FC236}">
                  <a16:creationId xmlns:a16="http://schemas.microsoft.com/office/drawing/2014/main" id="{77FD1CDC-E0FA-43A0-A9E1-F8DC87469BE6}"/>
                </a:ext>
              </a:extLst>
            </p:cNvPr>
            <p:cNvSpPr txBox="1"/>
            <p:nvPr/>
          </p:nvSpPr>
          <p:spPr>
            <a:xfrm>
              <a:off x="423673" y="155849"/>
              <a:ext cx="9846365" cy="707886"/>
            </a:xfrm>
            <a:prstGeom prst="rect">
              <a:avLst/>
            </a:prstGeom>
            <a:noFill/>
          </p:spPr>
          <p:txBody>
            <a:bodyPr wrap="square" rtlCol="0">
              <a:spAutoFit/>
            </a:bodyPr>
            <a:lstStyle/>
            <a:p>
              <a:r>
                <a:rPr lang="en-US" sz="4000" dirty="0">
                  <a:solidFill>
                    <a:srgbClr val="032293"/>
                  </a:solidFill>
                  <a:latin typeface="Adobe Gothic Std B" panose="020B0800000000000000" pitchFamily="34" charset="-128"/>
                  <a:ea typeface="Adobe Gothic Std B" panose="020B0800000000000000" pitchFamily="34" charset="-128"/>
                </a:rPr>
                <a:t>Brief Summary</a:t>
              </a:r>
            </a:p>
          </p:txBody>
        </p:sp>
        <p:cxnSp>
          <p:nvCxnSpPr>
            <p:cNvPr id="4" name="Straight Connector 3">
              <a:extLst>
                <a:ext uri="{FF2B5EF4-FFF2-40B4-BE49-F238E27FC236}">
                  <a16:creationId xmlns:a16="http://schemas.microsoft.com/office/drawing/2014/main" id="{5A538764-073C-4B64-8957-71A9D7C69A1E}"/>
                </a:ext>
              </a:extLst>
            </p:cNvPr>
            <p:cNvCxnSpPr>
              <a:cxnSpLocks/>
            </p:cNvCxnSpPr>
            <p:nvPr/>
          </p:nvCxnSpPr>
          <p:spPr>
            <a:xfrm>
              <a:off x="39756" y="1020824"/>
              <a:ext cx="12099235" cy="0"/>
            </a:xfrm>
            <a:prstGeom prst="line">
              <a:avLst/>
            </a:prstGeom>
            <a:ln w="57150" cap="rnd"/>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D2782E21-4887-4A64-B617-C90C30B689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75822"/>
            <a:ext cx="12192000" cy="5782178"/>
          </a:xfrm>
          <a:prstGeom prst="rect">
            <a:avLst/>
          </a:prstGeom>
        </p:spPr>
      </p:pic>
    </p:spTree>
    <p:extLst>
      <p:ext uri="{BB962C8B-B14F-4D97-AF65-F5344CB8AC3E}">
        <p14:creationId xmlns:p14="http://schemas.microsoft.com/office/powerpoint/2010/main" val="41314929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plus(in)">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gradFill flip="none" rotWithShape="1">
          <a:gsLst>
            <a:gs pos="2000">
              <a:srgbClr val="E4F4FF"/>
            </a:gs>
            <a:gs pos="69000">
              <a:schemeClr val="bg2">
                <a:shade val="96000"/>
                <a:satMod val="120000"/>
                <a:lumMod val="85000"/>
                <a:alpha val="48000"/>
              </a:schemeClr>
            </a:gs>
          </a:gsLst>
          <a:lin ang="2700000" scaled="1"/>
          <a:tileRect/>
        </a:gra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28584D4-E73F-40EE-83D0-D7F34FEE393D}"/>
              </a:ext>
            </a:extLst>
          </p:cNvPr>
          <p:cNvSpPr/>
          <p:nvPr/>
        </p:nvSpPr>
        <p:spPr>
          <a:xfrm>
            <a:off x="1145766" y="2321004"/>
            <a:ext cx="9900467" cy="2215991"/>
          </a:xfrm>
          <a:prstGeom prst="rect">
            <a:avLst/>
          </a:prstGeom>
          <a:noFill/>
        </p:spPr>
        <p:txBody>
          <a:bodyPr wrap="none" lIns="91440" tIns="45720" rIns="91440" bIns="45720">
            <a:spAutoFit/>
          </a:bodyPr>
          <a:lstStyle/>
          <a:p>
            <a:pPr algn="ctr"/>
            <a:r>
              <a:rPr lang="en-US" sz="13800" b="1" dirty="0">
                <a:ln w="9525">
                  <a:solidFill>
                    <a:schemeClr val="bg1"/>
                  </a:solidFill>
                  <a:prstDash val="solid"/>
                </a:ln>
                <a:solidFill>
                  <a:schemeClr val="accent2">
                    <a:lumMod val="75000"/>
                  </a:schemeClr>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rPr>
              <a:t>THANK YOU</a:t>
            </a:r>
          </a:p>
        </p:txBody>
      </p:sp>
    </p:spTree>
    <p:extLst>
      <p:ext uri="{BB962C8B-B14F-4D97-AF65-F5344CB8AC3E}">
        <p14:creationId xmlns:p14="http://schemas.microsoft.com/office/powerpoint/2010/main" val="40139091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5"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2000">
              <a:srgbClr val="E4F4FF"/>
            </a:gs>
            <a:gs pos="69000">
              <a:schemeClr val="bg2">
                <a:shade val="96000"/>
                <a:satMod val="120000"/>
                <a:lumMod val="85000"/>
                <a:alpha val="48000"/>
              </a:schemeClr>
            </a:gs>
          </a:gsLst>
          <a:lin ang="2700000" scaled="1"/>
          <a:tileRect/>
        </a:gra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C1EB360-43D8-47AF-9F54-156C539B1ECF}"/>
              </a:ext>
            </a:extLst>
          </p:cNvPr>
          <p:cNvGrpSpPr/>
          <p:nvPr/>
        </p:nvGrpSpPr>
        <p:grpSpPr>
          <a:xfrm>
            <a:off x="0" y="251383"/>
            <a:ext cx="12192000" cy="6619864"/>
            <a:chOff x="0" y="251383"/>
            <a:chExt cx="12192000" cy="6619864"/>
          </a:xfrm>
        </p:grpSpPr>
        <p:sp>
          <p:nvSpPr>
            <p:cNvPr id="2" name="TextBox 1">
              <a:extLst>
                <a:ext uri="{FF2B5EF4-FFF2-40B4-BE49-F238E27FC236}">
                  <a16:creationId xmlns:a16="http://schemas.microsoft.com/office/drawing/2014/main" id="{77FD1CDC-E0FA-43A0-A9E1-F8DC87469BE6}"/>
                </a:ext>
              </a:extLst>
            </p:cNvPr>
            <p:cNvSpPr txBox="1"/>
            <p:nvPr/>
          </p:nvSpPr>
          <p:spPr>
            <a:xfrm>
              <a:off x="437321" y="251383"/>
              <a:ext cx="9846365" cy="707886"/>
            </a:xfrm>
            <a:prstGeom prst="rect">
              <a:avLst/>
            </a:prstGeom>
            <a:noFill/>
          </p:spPr>
          <p:txBody>
            <a:bodyPr wrap="square" rtlCol="0">
              <a:spAutoFit/>
            </a:bodyPr>
            <a:lstStyle/>
            <a:p>
              <a:r>
                <a:rPr lang="en-US" sz="4000" dirty="0">
                  <a:solidFill>
                    <a:srgbClr val="032293"/>
                  </a:solidFill>
                  <a:latin typeface="Adobe Gothic Std B" panose="020B0800000000000000" pitchFamily="34" charset="-128"/>
                  <a:ea typeface="Adobe Gothic Std B" panose="020B0800000000000000" pitchFamily="34" charset="-128"/>
                </a:rPr>
                <a:t>Why We Use Regular Expressions?  </a:t>
              </a:r>
            </a:p>
          </p:txBody>
        </p:sp>
        <p:cxnSp>
          <p:nvCxnSpPr>
            <p:cNvPr id="4" name="Straight Connector 3">
              <a:extLst>
                <a:ext uri="{FF2B5EF4-FFF2-40B4-BE49-F238E27FC236}">
                  <a16:creationId xmlns:a16="http://schemas.microsoft.com/office/drawing/2014/main" id="{5A538764-073C-4B64-8957-71A9D7C69A1E}"/>
                </a:ext>
              </a:extLst>
            </p:cNvPr>
            <p:cNvCxnSpPr>
              <a:cxnSpLocks/>
            </p:cNvCxnSpPr>
            <p:nvPr/>
          </p:nvCxnSpPr>
          <p:spPr>
            <a:xfrm>
              <a:off x="39756" y="1020824"/>
              <a:ext cx="12099235" cy="0"/>
            </a:xfrm>
            <a:prstGeom prst="line">
              <a:avLst/>
            </a:prstGeom>
            <a:ln w="57150" cap="rnd"/>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47278AA-FA88-4F6F-B178-212638F502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75466"/>
              <a:ext cx="12192000" cy="5795781"/>
            </a:xfrm>
            <a:prstGeom prst="rect">
              <a:avLst/>
            </a:prstGeom>
          </p:spPr>
        </p:pic>
      </p:grpSp>
    </p:spTree>
    <p:extLst>
      <p:ext uri="{BB962C8B-B14F-4D97-AF65-F5344CB8AC3E}">
        <p14:creationId xmlns:p14="http://schemas.microsoft.com/office/powerpoint/2010/main" val="31148040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2000">
              <a:srgbClr val="E4F4FF"/>
            </a:gs>
            <a:gs pos="69000">
              <a:schemeClr val="bg2">
                <a:shade val="96000"/>
                <a:satMod val="120000"/>
                <a:lumMod val="85000"/>
                <a:alpha val="48000"/>
              </a:schemeClr>
            </a:gs>
          </a:gsLst>
          <a:lin ang="2700000" scaled="1"/>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86BEDF-37C4-47E2-9B84-7BFAD2E2D170}"/>
              </a:ext>
            </a:extLst>
          </p:cNvPr>
          <p:cNvSpPr txBox="1"/>
          <p:nvPr/>
        </p:nvSpPr>
        <p:spPr>
          <a:xfrm>
            <a:off x="3710608" y="106016"/>
            <a:ext cx="4770783" cy="769441"/>
          </a:xfrm>
          <a:prstGeom prst="rect">
            <a:avLst/>
          </a:prstGeom>
          <a:noFill/>
        </p:spPr>
        <p:txBody>
          <a:bodyPr wrap="square" rtlCol="0">
            <a:spAutoFit/>
          </a:bodyPr>
          <a:lstStyle/>
          <a:p>
            <a:pPr algn="ctr"/>
            <a:r>
              <a:rPr lang="en-US" sz="4400" b="1" u="sng" dirty="0">
                <a:solidFill>
                  <a:srgbClr val="032293"/>
                </a:solidFill>
                <a:effectLst>
                  <a:outerShdw blurRad="38100" dist="38100" dir="2700000" algn="tl">
                    <a:srgbClr val="000000">
                      <a:alpha val="43137"/>
                    </a:srgbClr>
                  </a:outerShdw>
                </a:effectLst>
              </a:rPr>
              <a:t>EXAMPLE. 2</a:t>
            </a:r>
            <a:endParaRPr lang="en-US" b="1" u="sng" dirty="0">
              <a:solidFill>
                <a:srgbClr val="032293"/>
              </a:solidFill>
              <a:effectLst>
                <a:outerShdw blurRad="38100" dist="38100" dir="2700000" algn="tl">
                  <a:srgbClr val="000000">
                    <a:alpha val="43137"/>
                  </a:srgbClr>
                </a:outerShdw>
              </a:effectLst>
            </a:endParaRPr>
          </a:p>
        </p:txBody>
      </p:sp>
      <p:sp>
        <p:nvSpPr>
          <p:cNvPr id="2" name="TextBox 1">
            <a:extLst>
              <a:ext uri="{FF2B5EF4-FFF2-40B4-BE49-F238E27FC236}">
                <a16:creationId xmlns:a16="http://schemas.microsoft.com/office/drawing/2014/main" id="{B51D2947-EE13-430A-B1CB-0510654E4ACA}"/>
              </a:ext>
            </a:extLst>
          </p:cNvPr>
          <p:cNvSpPr txBox="1"/>
          <p:nvPr/>
        </p:nvSpPr>
        <p:spPr>
          <a:xfrm>
            <a:off x="1470990" y="1749288"/>
            <a:ext cx="9250017" cy="4031873"/>
          </a:xfrm>
          <a:prstGeom prst="rect">
            <a:avLst/>
          </a:prstGeom>
          <a:noFill/>
        </p:spPr>
        <p:txBody>
          <a:bodyPr wrap="square" rtlCol="0">
            <a:spAutoFit/>
          </a:bodyPr>
          <a:lstStyle/>
          <a:p>
            <a:pPr marL="457200" indent="-457200">
              <a:buFont typeface="Wingdings" panose="05000000000000000000" pitchFamily="2" charset="2"/>
              <a:buChar char="q"/>
            </a:pPr>
            <a:r>
              <a:rPr lang="en-US" sz="3200" dirty="0"/>
              <a:t>You are a salesperson and you have a lot of email addresses and a lot of those addresses are fake/invalid. Check out the image below:</a:t>
            </a:r>
          </a:p>
          <a:p>
            <a:endParaRPr lang="en-US" sz="3200" dirty="0"/>
          </a:p>
          <a:p>
            <a:pPr marL="457200" indent="-457200">
              <a:buFont typeface="Wingdings" panose="05000000000000000000" pitchFamily="2" charset="2"/>
              <a:buChar char="q"/>
            </a:pPr>
            <a:r>
              <a:rPr lang="en-US" sz="3200" dirty="0"/>
              <a:t>What you can do is, you can make use of Regular Expressions you can verify the format of the email addresses and filter out the fake IDs from the genuine ones.</a:t>
            </a:r>
          </a:p>
        </p:txBody>
      </p:sp>
    </p:spTree>
    <p:extLst>
      <p:ext uri="{BB962C8B-B14F-4D97-AF65-F5344CB8AC3E}">
        <p14:creationId xmlns:p14="http://schemas.microsoft.com/office/powerpoint/2010/main" val="28132753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ppt_w</p:attrName>
                                        </p:attrNameLst>
                                      </p:cBhvr>
                                      <p:tavLst>
                                        <p:tav tm="0" fmla="#ppt_w*sin(2.5*pi*$)">
                                          <p:val>
                                            <p:fltVal val="0"/>
                                          </p:val>
                                        </p:tav>
                                        <p:tav tm="100000">
                                          <p:val>
                                            <p:fltVal val="1"/>
                                          </p:val>
                                        </p:tav>
                                      </p:tavLst>
                                    </p:anim>
                                    <p:anim calcmode="lin" valueType="num">
                                      <p:cBhvr>
                                        <p:cTn id="9"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randombar(horizontal)">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2000">
              <a:srgbClr val="E4F4FF"/>
            </a:gs>
            <a:gs pos="69000">
              <a:schemeClr val="bg2">
                <a:shade val="96000"/>
                <a:satMod val="120000"/>
                <a:lumMod val="85000"/>
                <a:alpha val="48000"/>
              </a:schemeClr>
            </a:gs>
          </a:gsLst>
          <a:lin ang="2700000" scaled="1"/>
          <a:tileRect/>
        </a:gra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F8C8BBB-04F7-4F7E-A501-3C3096AF1392}"/>
              </a:ext>
            </a:extLst>
          </p:cNvPr>
          <p:cNvGrpSpPr/>
          <p:nvPr/>
        </p:nvGrpSpPr>
        <p:grpSpPr>
          <a:xfrm>
            <a:off x="0" y="251383"/>
            <a:ext cx="12192000" cy="6619867"/>
            <a:chOff x="0" y="251383"/>
            <a:chExt cx="12192000" cy="6619867"/>
          </a:xfrm>
        </p:grpSpPr>
        <p:sp>
          <p:nvSpPr>
            <p:cNvPr id="2" name="TextBox 1">
              <a:extLst>
                <a:ext uri="{FF2B5EF4-FFF2-40B4-BE49-F238E27FC236}">
                  <a16:creationId xmlns:a16="http://schemas.microsoft.com/office/drawing/2014/main" id="{77FD1CDC-E0FA-43A0-A9E1-F8DC87469BE6}"/>
                </a:ext>
              </a:extLst>
            </p:cNvPr>
            <p:cNvSpPr txBox="1"/>
            <p:nvPr/>
          </p:nvSpPr>
          <p:spPr>
            <a:xfrm>
              <a:off x="437321" y="251383"/>
              <a:ext cx="9846365" cy="707886"/>
            </a:xfrm>
            <a:prstGeom prst="rect">
              <a:avLst/>
            </a:prstGeom>
            <a:noFill/>
          </p:spPr>
          <p:txBody>
            <a:bodyPr wrap="square" rtlCol="0">
              <a:spAutoFit/>
            </a:bodyPr>
            <a:lstStyle/>
            <a:p>
              <a:r>
                <a:rPr lang="en-US" sz="4000" dirty="0">
                  <a:solidFill>
                    <a:srgbClr val="032293"/>
                  </a:solidFill>
                  <a:latin typeface="Adobe Gothic Std B" panose="020B0800000000000000" pitchFamily="34" charset="-128"/>
                  <a:ea typeface="Adobe Gothic Std B" panose="020B0800000000000000" pitchFamily="34" charset="-128"/>
                </a:rPr>
                <a:t>Why We Use Regular Expressions?  </a:t>
              </a:r>
            </a:p>
          </p:txBody>
        </p:sp>
        <p:cxnSp>
          <p:nvCxnSpPr>
            <p:cNvPr id="4" name="Straight Connector 3">
              <a:extLst>
                <a:ext uri="{FF2B5EF4-FFF2-40B4-BE49-F238E27FC236}">
                  <a16:creationId xmlns:a16="http://schemas.microsoft.com/office/drawing/2014/main" id="{5A538764-073C-4B64-8957-71A9D7C69A1E}"/>
                </a:ext>
              </a:extLst>
            </p:cNvPr>
            <p:cNvCxnSpPr>
              <a:cxnSpLocks/>
            </p:cNvCxnSpPr>
            <p:nvPr/>
          </p:nvCxnSpPr>
          <p:spPr>
            <a:xfrm>
              <a:off x="39756" y="1020824"/>
              <a:ext cx="12099235" cy="0"/>
            </a:xfrm>
            <a:prstGeom prst="line">
              <a:avLst/>
            </a:prstGeom>
            <a:ln w="57150" cap="rnd"/>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7709875F-9C5E-4119-B14B-142697407E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71930"/>
              <a:ext cx="12192000" cy="5799320"/>
            </a:xfrm>
            <a:prstGeom prst="rect">
              <a:avLst/>
            </a:prstGeom>
          </p:spPr>
        </p:pic>
      </p:grpSp>
    </p:spTree>
    <p:extLst>
      <p:ext uri="{BB962C8B-B14F-4D97-AF65-F5344CB8AC3E}">
        <p14:creationId xmlns:p14="http://schemas.microsoft.com/office/powerpoint/2010/main" val="25733336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ox(i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2000">
              <a:srgbClr val="E4F4FF"/>
            </a:gs>
            <a:gs pos="69000">
              <a:schemeClr val="bg2">
                <a:shade val="96000"/>
                <a:satMod val="120000"/>
                <a:lumMod val="85000"/>
                <a:alpha val="48000"/>
              </a:schemeClr>
            </a:gs>
          </a:gsLst>
          <a:lin ang="2700000" scaled="1"/>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86BEDF-37C4-47E2-9B84-7BFAD2E2D170}"/>
              </a:ext>
            </a:extLst>
          </p:cNvPr>
          <p:cNvSpPr txBox="1"/>
          <p:nvPr/>
        </p:nvSpPr>
        <p:spPr>
          <a:xfrm>
            <a:off x="3710608" y="106016"/>
            <a:ext cx="4770783" cy="769441"/>
          </a:xfrm>
          <a:prstGeom prst="rect">
            <a:avLst/>
          </a:prstGeom>
          <a:noFill/>
        </p:spPr>
        <p:txBody>
          <a:bodyPr wrap="square" rtlCol="0">
            <a:spAutoFit/>
          </a:bodyPr>
          <a:lstStyle/>
          <a:p>
            <a:pPr algn="ctr"/>
            <a:r>
              <a:rPr lang="en-US" sz="4400" b="1" u="sng" dirty="0">
                <a:solidFill>
                  <a:srgbClr val="032293"/>
                </a:solidFill>
                <a:effectLst>
                  <a:outerShdw blurRad="38100" dist="38100" dir="2700000" algn="tl">
                    <a:srgbClr val="000000">
                      <a:alpha val="43137"/>
                    </a:srgbClr>
                  </a:outerShdw>
                </a:effectLst>
              </a:rPr>
              <a:t>EXAMPLE. 3</a:t>
            </a:r>
            <a:endParaRPr lang="en-US" b="1" u="sng" dirty="0">
              <a:solidFill>
                <a:srgbClr val="032293"/>
              </a:solidFill>
              <a:effectLst>
                <a:outerShdw blurRad="38100" dist="38100" dir="2700000" algn="tl">
                  <a:srgbClr val="000000">
                    <a:alpha val="43137"/>
                  </a:srgbClr>
                </a:outerShdw>
              </a:effectLst>
            </a:endParaRPr>
          </a:p>
        </p:txBody>
      </p:sp>
      <p:sp>
        <p:nvSpPr>
          <p:cNvPr id="2" name="TextBox 1">
            <a:extLst>
              <a:ext uri="{FF2B5EF4-FFF2-40B4-BE49-F238E27FC236}">
                <a16:creationId xmlns:a16="http://schemas.microsoft.com/office/drawing/2014/main" id="{B51D2947-EE13-430A-B1CB-0510654E4ACA}"/>
              </a:ext>
            </a:extLst>
          </p:cNvPr>
          <p:cNvSpPr txBox="1"/>
          <p:nvPr/>
        </p:nvSpPr>
        <p:spPr>
          <a:xfrm>
            <a:off x="1470990" y="1073427"/>
            <a:ext cx="9250017" cy="4524315"/>
          </a:xfrm>
          <a:prstGeom prst="rect">
            <a:avLst/>
          </a:prstGeom>
          <a:noFill/>
        </p:spPr>
        <p:txBody>
          <a:bodyPr wrap="square" rtlCol="0">
            <a:spAutoFit/>
          </a:bodyPr>
          <a:lstStyle/>
          <a:p>
            <a:pPr marL="457200" indent="-457200">
              <a:buFont typeface="Wingdings" panose="05000000000000000000" pitchFamily="2" charset="2"/>
              <a:buChar char="q"/>
            </a:pPr>
            <a:r>
              <a:rPr lang="en-US" sz="3200" dirty="0"/>
              <a:t>It is pretty similar to the one with the salesperson example. Consider the following image:</a:t>
            </a:r>
          </a:p>
          <a:p>
            <a:endParaRPr lang="en-US" sz="3200" dirty="0"/>
          </a:p>
          <a:p>
            <a:pPr marL="457200" indent="-457200">
              <a:buFont typeface="Wingdings" panose="05000000000000000000" pitchFamily="2" charset="2"/>
              <a:buChar char="q"/>
            </a:pPr>
            <a:r>
              <a:rPr lang="en-US" sz="3200" dirty="0"/>
              <a:t>How do we verify the phone number and then classify it based on the country of origin?</a:t>
            </a:r>
          </a:p>
          <a:p>
            <a:endParaRPr lang="en-US" sz="3200" dirty="0"/>
          </a:p>
          <a:p>
            <a:pPr marL="457200" indent="-457200">
              <a:buFont typeface="Wingdings" panose="05000000000000000000" pitchFamily="2" charset="2"/>
              <a:buChar char="q"/>
            </a:pPr>
            <a:r>
              <a:rPr lang="en-US" sz="3200" dirty="0"/>
              <a:t>Every correct number will have a particular pattern which can be traced and followed through by using Regular Expressions.</a:t>
            </a:r>
          </a:p>
        </p:txBody>
      </p:sp>
    </p:spTree>
    <p:extLst>
      <p:ext uri="{BB962C8B-B14F-4D97-AF65-F5344CB8AC3E}">
        <p14:creationId xmlns:p14="http://schemas.microsoft.com/office/powerpoint/2010/main" val="17046496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0D04467E1C36C4583C5C70E5038B73A" ma:contentTypeVersion="5" ma:contentTypeDescription="Create a new document." ma:contentTypeScope="" ma:versionID="99da857093248b93ce5ec22a8fdc052d">
  <xsd:schema xmlns:xsd="http://www.w3.org/2001/XMLSchema" xmlns:xs="http://www.w3.org/2001/XMLSchema" xmlns:p="http://schemas.microsoft.com/office/2006/metadata/properties" xmlns:ns2="acf952b9-1039-4956-965c-24aafd642e46" targetNamespace="http://schemas.microsoft.com/office/2006/metadata/properties" ma:root="true" ma:fieldsID="06f244ce69c570fa837c278fbb2226a9" ns2:_="">
    <xsd:import namespace="acf952b9-1039-4956-965c-24aafd642e4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cf952b9-1039-4956-965c-24aafd642e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A1FA5CF-9DF4-4E7E-9FD3-7097E5AEDE57}"/>
</file>

<file path=customXml/itemProps2.xml><?xml version="1.0" encoding="utf-8"?>
<ds:datastoreItem xmlns:ds="http://schemas.openxmlformats.org/officeDocument/2006/customXml" ds:itemID="{57737E7D-FEAF-411F-8AE4-13E0CA0AA75E}"/>
</file>

<file path=customXml/itemProps3.xml><?xml version="1.0" encoding="utf-8"?>
<ds:datastoreItem xmlns:ds="http://schemas.openxmlformats.org/officeDocument/2006/customXml" ds:itemID="{3189FC73-EF24-4AA8-8E6D-09746A8A73D0}"/>
</file>

<file path=docProps/app.xml><?xml version="1.0" encoding="utf-8"?>
<Properties xmlns="http://schemas.openxmlformats.org/officeDocument/2006/extended-properties" xmlns:vt="http://schemas.openxmlformats.org/officeDocument/2006/docPropsVTypes">
  <TotalTime>707</TotalTime>
  <Words>1846</Words>
  <Application>Microsoft Office PowerPoint</Application>
  <PresentationFormat>Widescreen</PresentationFormat>
  <Paragraphs>341</Paragraphs>
  <Slides>52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Adobe Fan Heiti Std B</vt:lpstr>
      <vt:lpstr>Adobe Gothic Std B</vt:lpstr>
      <vt:lpstr>Arial</vt:lpstr>
      <vt:lpstr>Calibri</vt:lpstr>
      <vt:lpstr>Calibri Light</vt:lpstr>
      <vt:lpstr>Courier New</vt:lpstr>
      <vt:lpstr>Open Sans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230</cp:revision>
  <dcterms:created xsi:type="dcterms:W3CDTF">2019-06-14T04:07:50Z</dcterms:created>
  <dcterms:modified xsi:type="dcterms:W3CDTF">2019-06-17T09:25:17Z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0x01010020D04467E1C36C4583C5C70E5038B73A</vt:lpwstr>
  </property>
</Properties>
</file>